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jpe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9" r:id="rId4"/>
    <p:sldId id="260" r:id="rId5"/>
    <p:sldId id="321" r:id="rId6"/>
    <p:sldId id="262" r:id="rId7"/>
    <p:sldId id="263" r:id="rId8"/>
    <p:sldId id="308" r:id="rId9"/>
    <p:sldId id="264" r:id="rId10"/>
    <p:sldId id="265" r:id="rId11"/>
    <p:sldId id="309" r:id="rId12"/>
    <p:sldId id="266" r:id="rId13"/>
    <p:sldId id="310" r:id="rId14"/>
    <p:sldId id="267" r:id="rId15"/>
    <p:sldId id="268" r:id="rId16"/>
    <p:sldId id="269" r:id="rId17"/>
    <p:sldId id="273" r:id="rId18"/>
    <p:sldId id="307" r:id="rId19"/>
    <p:sldId id="274" r:id="rId20"/>
    <p:sldId id="276" r:id="rId21"/>
    <p:sldId id="277" r:id="rId22"/>
    <p:sldId id="278" r:id="rId23"/>
    <p:sldId id="279" r:id="rId24"/>
    <p:sldId id="312" r:id="rId25"/>
    <p:sldId id="313" r:id="rId26"/>
    <p:sldId id="314" r:id="rId27"/>
    <p:sldId id="315" r:id="rId28"/>
    <p:sldId id="320" r:id="rId29"/>
    <p:sldId id="280" r:id="rId30"/>
    <p:sldId id="281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316" r:id="rId39"/>
    <p:sldId id="317" r:id="rId40"/>
    <p:sldId id="318" r:id="rId41"/>
    <p:sldId id="290" r:id="rId42"/>
    <p:sldId id="291" r:id="rId43"/>
    <p:sldId id="292" r:id="rId44"/>
    <p:sldId id="319" r:id="rId45"/>
    <p:sldId id="324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23" autoAdjust="0"/>
  </p:normalViewPr>
  <p:slideViewPr>
    <p:cSldViewPr>
      <p:cViewPr varScale="1">
        <p:scale>
          <a:sx n="65" d="100"/>
          <a:sy n="65" d="100"/>
        </p:scale>
        <p:origin x="90" y="2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now</a:t>
            </a:r>
            <a:r>
              <a:rPr lang="da-DK" dirty="0"/>
              <a:t> have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well</a:t>
            </a:r>
            <a:r>
              <a:rPr lang="da-DK" dirty="0"/>
              <a:t> </a:t>
            </a:r>
            <a:r>
              <a:rPr lang="da-DK" dirty="0" err="1"/>
              <a:t>defined</a:t>
            </a:r>
            <a:r>
              <a:rPr lang="da-DK" dirty="0"/>
              <a:t> </a:t>
            </a:r>
            <a:r>
              <a:rPr lang="da-DK" b="1" dirty="0" err="1"/>
              <a:t>roles</a:t>
            </a:r>
            <a:r>
              <a:rPr lang="da-DK" dirty="0"/>
              <a:t> </a:t>
            </a:r>
            <a:r>
              <a:rPr lang="da-DK" dirty="0" err="1"/>
              <a:t>whose</a:t>
            </a:r>
            <a:r>
              <a:rPr lang="da-DK" dirty="0"/>
              <a:t> </a:t>
            </a:r>
            <a:r>
              <a:rPr lang="da-DK" dirty="0" err="1"/>
              <a:t>behaviour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change</a:t>
            </a:r>
            <a:r>
              <a:rPr lang="da-DK" dirty="0"/>
              <a:t> and </a:t>
            </a:r>
            <a:r>
              <a:rPr lang="da-DK" dirty="0" err="1"/>
              <a:t>thus</a:t>
            </a:r>
            <a:r>
              <a:rPr lang="da-DK" dirty="0"/>
              <a:t> </a:t>
            </a:r>
            <a:r>
              <a:rPr lang="da-DK" dirty="0" err="1"/>
              <a:t>intercept</a:t>
            </a:r>
            <a:r>
              <a:rPr lang="da-DK" dirty="0"/>
              <a:t> the </a:t>
            </a:r>
            <a:r>
              <a:rPr lang="da-DK" dirty="0" err="1"/>
              <a:t>eventflow</a:t>
            </a:r>
            <a:r>
              <a:rPr lang="da-DK" dirty="0"/>
              <a:t> to provide </a:t>
            </a:r>
            <a:r>
              <a:rPr lang="da-DK" dirty="0" err="1"/>
              <a:t>behaviour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best</a:t>
            </a:r>
            <a:r>
              <a:rPr lang="da-DK" dirty="0"/>
              <a:t>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fit</a:t>
            </a:r>
            <a:r>
              <a:rPr lang="da-DK" dirty="0"/>
              <a:t> – I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create</a:t>
            </a:r>
            <a:r>
              <a:rPr lang="da-DK" dirty="0"/>
              <a:t> new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manipulate</a:t>
            </a:r>
            <a:r>
              <a:rPr lang="da-DK" dirty="0"/>
              <a:t> </a:t>
            </a:r>
            <a:r>
              <a:rPr lang="da-DK" dirty="0" err="1"/>
              <a:t>state</a:t>
            </a:r>
            <a:r>
              <a:rPr lang="da-DK" dirty="0"/>
              <a:t> in </a:t>
            </a:r>
            <a:r>
              <a:rPr lang="da-DK" dirty="0" err="1"/>
              <a:t>certain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, I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change</a:t>
            </a:r>
            <a:r>
              <a:rPr lang="da-DK" dirty="0"/>
              <a:t> the </a:t>
            </a:r>
            <a:r>
              <a:rPr lang="da-DK" dirty="0" err="1"/>
              <a:t>storage</a:t>
            </a:r>
            <a:r>
              <a:rPr lang="da-DK" dirty="0"/>
              <a:t> model for </a:t>
            </a:r>
            <a:r>
              <a:rPr lang="da-DK" dirty="0" err="1"/>
              <a:t>special</a:t>
            </a:r>
            <a:r>
              <a:rPr lang="da-DK" dirty="0"/>
              <a:t> purposes, I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observers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renders the </a:t>
            </a:r>
            <a:r>
              <a:rPr lang="da-DK" dirty="0" err="1"/>
              <a:t>state</a:t>
            </a:r>
            <a:r>
              <a:rPr lang="da-DK" dirty="0"/>
              <a:t> in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ways</a:t>
            </a:r>
            <a:r>
              <a:rPr lang="da-DK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Project ‘</a:t>
            </a:r>
            <a:r>
              <a:rPr lang="en-US" dirty="0" err="1"/>
              <a:t>gameengine</a:t>
            </a:r>
            <a:r>
              <a:rPr lang="en-US" dirty="0"/>
              <a:t>’ in bitbucket. Task ‘</a:t>
            </a:r>
            <a:r>
              <a:rPr lang="en-US" dirty="0" err="1"/>
              <a:t>gradle</a:t>
            </a:r>
            <a:r>
              <a:rPr lang="en-US"/>
              <a:t> run’.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5886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57011"/>
            <a:ext cx="4038600" cy="2012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196167"/>
            <a:ext cx="4038600" cy="2012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32A8-5589-4383-91A8-E7F268E7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7C9A-71D7-4353-8039-A99CDB43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6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 err="1"/>
              <a:t>MiniDraw</a:t>
            </a:r>
            <a:endParaRPr lang="en-US" noProof="0" dirty="0"/>
          </a:p>
          <a:p>
            <a:pPr>
              <a:defRPr/>
            </a:pPr>
            <a:r>
              <a:rPr lang="en-US" noProof="0" dirty="0"/>
              <a:t>A Framework Example</a:t>
            </a:r>
            <a:br>
              <a:rPr lang="en-US" noProof="0" dirty="0"/>
            </a:br>
            <a:r>
              <a:rPr lang="en-US" i="1" noProof="0" dirty="0"/>
              <a:t>and lots of patterns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DK" altLang="da-DK" noProof="0" dirty="0"/>
              <a:t>’s</a:t>
            </a:r>
            <a:r>
              <a:rPr lang="en-US" altLang="da-DK" noProof="0" dirty="0"/>
              <a:t> </a:t>
            </a:r>
            <a:r>
              <a:rPr lang="en-DK" altLang="da-DK" dirty="0"/>
              <a:t>S</a:t>
            </a:r>
            <a:r>
              <a:rPr lang="en-US" altLang="da-DK" noProof="0" dirty="0" err="1"/>
              <a:t>oftware</a:t>
            </a:r>
            <a:r>
              <a:rPr lang="en-US" altLang="da-DK" noProof="0" dirty="0"/>
              <a:t> </a:t>
            </a:r>
            <a:r>
              <a:rPr lang="en-DK" altLang="da-DK" dirty="0"/>
              <a:t>A</a:t>
            </a:r>
            <a:r>
              <a:rPr lang="en-US" altLang="da-DK" noProof="0" dirty="0" err="1"/>
              <a:t>rchitecture</a:t>
            </a:r>
            <a:endParaRPr lang="en-US" altLang="da-DK" noProof="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Main </a:t>
            </a:r>
            <a:r>
              <a:rPr lang="en-US" altLang="da-DK" noProof="0" dirty="0" err="1"/>
              <a:t>JHotDraw</a:t>
            </a:r>
            <a:r>
              <a:rPr lang="en-US" altLang="da-DK" noProof="0" dirty="0"/>
              <a:t> architecture remains</a:t>
            </a:r>
          </a:p>
          <a:p>
            <a:pPr lvl="1" eaLnBrk="1" hangingPunct="1"/>
            <a:endParaRPr lang="en-US" altLang="da-DK" b="1" noProof="0" dirty="0"/>
          </a:p>
          <a:p>
            <a:pPr lvl="1" eaLnBrk="1" hangingPunct="1"/>
            <a:r>
              <a:rPr lang="en-US" altLang="da-DK" b="1" noProof="0" dirty="0"/>
              <a:t>Model-View-Controller</a:t>
            </a:r>
            <a:r>
              <a:rPr lang="en-DK" altLang="da-DK" b="1" noProof="0" dirty="0"/>
              <a:t> (MVC)</a:t>
            </a:r>
            <a:r>
              <a:rPr lang="en-US" altLang="da-DK" noProof="0" dirty="0"/>
              <a:t> architectural pattern</a:t>
            </a:r>
          </a:p>
          <a:p>
            <a:pPr lvl="2" eaLnBrk="1" hangingPunct="1"/>
            <a:r>
              <a:rPr lang="en-DK" altLang="da-DK" noProof="0" dirty="0"/>
              <a:t>In </a:t>
            </a:r>
            <a:r>
              <a:rPr lang="en-DK" altLang="da-DK" noProof="0" dirty="0" err="1"/>
              <a:t>Minidraw</a:t>
            </a:r>
            <a:r>
              <a:rPr lang="en-DK" altLang="da-DK" noProof="0" dirty="0"/>
              <a:t>:</a:t>
            </a:r>
          </a:p>
          <a:p>
            <a:pPr lvl="3" eaLnBrk="1" hangingPunct="1"/>
            <a:r>
              <a:rPr lang="en-DK" altLang="da-DK" dirty="0"/>
              <a:t>Model = 		</a:t>
            </a:r>
            <a:r>
              <a:rPr lang="en-US" altLang="da-DK" noProof="0" dirty="0"/>
              <a:t>Drawing</a:t>
            </a:r>
            <a:endParaRPr lang="en-DK" altLang="da-DK" noProof="0" dirty="0"/>
          </a:p>
          <a:p>
            <a:pPr lvl="3" eaLnBrk="1" hangingPunct="1"/>
            <a:r>
              <a:rPr lang="en-DK" altLang="da-DK" dirty="0"/>
              <a:t>View = 		</a:t>
            </a:r>
            <a:r>
              <a:rPr lang="en-US" altLang="da-DK" noProof="0" dirty="0" err="1"/>
              <a:t>DrawingView</a:t>
            </a:r>
            <a:endParaRPr lang="en-DK" altLang="da-DK" dirty="0"/>
          </a:p>
          <a:p>
            <a:pPr lvl="3" eaLnBrk="1" hangingPunct="1"/>
            <a:r>
              <a:rPr lang="en-DK" altLang="da-DK" noProof="0" dirty="0"/>
              <a:t>Controller = 		</a:t>
            </a:r>
            <a:r>
              <a:rPr lang="en-US" altLang="da-DK" noProof="0" dirty="0"/>
              <a:t>Tool</a:t>
            </a:r>
          </a:p>
          <a:p>
            <a:pPr lvl="1" eaLnBrk="1" hangingPunct="1"/>
            <a:endParaRPr lang="en-US" altLang="da-DK" b="1" noProof="0" dirty="0"/>
          </a:p>
          <a:p>
            <a:pPr lvl="1" eaLnBrk="1" hangingPunct="1"/>
            <a:r>
              <a:rPr lang="en-DK" altLang="da-DK" dirty="0"/>
              <a:t>And a central ‘sub-pattern’ in MVC is</a:t>
            </a:r>
            <a:endParaRPr lang="en-DK" altLang="da-DK" noProof="0" dirty="0"/>
          </a:p>
          <a:p>
            <a:pPr lvl="1" eaLnBrk="1" hangingPunct="1"/>
            <a:r>
              <a:rPr lang="en-US" altLang="da-DK" b="1" noProof="0" dirty="0"/>
              <a:t>Observer</a:t>
            </a:r>
            <a:r>
              <a:rPr lang="en-US" altLang="da-DK" noProof="0" dirty="0"/>
              <a:t> pattern event mechanism</a:t>
            </a:r>
          </a:p>
          <a:p>
            <a:pPr eaLnBrk="1" hangingPunct="1"/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 software architecture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All 2D GUI systems I know of, use these!</a:t>
            </a:r>
          </a:p>
          <a:p>
            <a:pPr lvl="1" eaLnBrk="1" hangingPunct="1"/>
            <a:endParaRPr lang="en-US" altLang="da-DK" b="1" noProof="0" dirty="0"/>
          </a:p>
          <a:p>
            <a:pPr lvl="1" eaLnBrk="1" hangingPunct="1"/>
            <a:r>
              <a:rPr lang="en-US" altLang="da-DK" b="1" noProof="0" dirty="0"/>
              <a:t>Model-View-Controller</a:t>
            </a:r>
            <a:r>
              <a:rPr lang="en-US" altLang="da-DK" noProof="0" dirty="0"/>
              <a:t> architectural pattern</a:t>
            </a:r>
          </a:p>
          <a:p>
            <a:pPr lvl="2" eaLnBrk="1" hangingPunct="1"/>
            <a:r>
              <a:rPr lang="en-US" altLang="da-DK" noProof="0" dirty="0"/>
              <a:t>Java Swing</a:t>
            </a:r>
          </a:p>
          <a:p>
            <a:pPr lvl="2" eaLnBrk="1" hangingPunct="1"/>
            <a:r>
              <a:rPr lang="en-US" altLang="da-DK" dirty="0"/>
              <a:t>Android UI</a:t>
            </a:r>
            <a:endParaRPr lang="en-US" altLang="da-DK" noProof="0" dirty="0"/>
          </a:p>
          <a:p>
            <a:pPr lvl="1" eaLnBrk="1" hangingPunct="1"/>
            <a:endParaRPr lang="en-US" altLang="da-DK" b="1" noProof="0" dirty="0"/>
          </a:p>
          <a:p>
            <a:pPr lvl="1" eaLnBrk="1" hangingPunct="1"/>
            <a:r>
              <a:rPr lang="en-US" altLang="da-DK" b="1" noProof="0" dirty="0"/>
              <a:t>Observer</a:t>
            </a:r>
            <a:r>
              <a:rPr lang="en-US" altLang="da-DK" noProof="0" dirty="0"/>
              <a:t> pattern event mechanism</a:t>
            </a:r>
          </a:p>
          <a:p>
            <a:pPr lvl="2" eaLnBrk="1" hangingPunct="1"/>
            <a:r>
              <a:rPr lang="en-US" altLang="da-DK" dirty="0"/>
              <a:t>Java Swing</a:t>
            </a:r>
          </a:p>
          <a:p>
            <a:pPr lvl="2" eaLnBrk="1" hangingPunct="1"/>
            <a:r>
              <a:rPr lang="en-US" altLang="da-DK" noProof="0" dirty="0"/>
              <a:t>Android UI (and ‘managers’)</a:t>
            </a:r>
          </a:p>
          <a:p>
            <a:pPr lvl="2" eaLnBrk="1" hangingPunct="1"/>
            <a:r>
              <a:rPr lang="en-US" altLang="da-DK" dirty="0"/>
              <a:t>Every window-based operating system (Windows/Mac/Ubuntu)</a:t>
            </a:r>
          </a:p>
          <a:p>
            <a:pPr lvl="3" eaLnBrk="1" hangingPunct="1"/>
            <a:r>
              <a:rPr lang="en-US" altLang="da-DK" noProof="0" dirty="0"/>
              <a:t>Programs </a:t>
            </a:r>
            <a:r>
              <a:rPr lang="en-US" altLang="da-DK" i="1" noProof="0" dirty="0"/>
              <a:t>react</a:t>
            </a:r>
            <a:r>
              <a:rPr lang="en-US" altLang="da-DK" noProof="0" dirty="0"/>
              <a:t> to mouse events emitted by window manager</a:t>
            </a:r>
          </a:p>
          <a:p>
            <a:pPr eaLnBrk="1" hangingPunct="1"/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MVC’ problem statement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Challenge: </a:t>
            </a:r>
          </a:p>
          <a:p>
            <a:pPr lvl="1" eaLnBrk="1" hangingPunct="1"/>
            <a:r>
              <a:rPr lang="en-US" altLang="da-DK" i="1" noProof="0" dirty="0"/>
              <a:t>writing programs with a graphical </a:t>
            </a:r>
            <a:r>
              <a:rPr lang="en-US" altLang="da-DK" i="1" noProof="0"/>
              <a:t>user interface</a:t>
            </a:r>
          </a:p>
          <a:p>
            <a:pPr lvl="1" eaLnBrk="1" hangingPunct="1"/>
            <a:endParaRPr lang="en-US" altLang="da-DK" i="1" noProof="0" dirty="0"/>
          </a:p>
          <a:p>
            <a:pPr lvl="1"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103CA-4631-4824-B1C1-EE62685D4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79" y="1762125"/>
            <a:ext cx="7258050" cy="1581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F3035-37B3-4FC4-BD2D-FCB20C33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220" y="3415909"/>
            <a:ext cx="5668841" cy="19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MVC’ problem statement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Challenge: </a:t>
            </a:r>
          </a:p>
          <a:p>
            <a:pPr lvl="1" eaLnBrk="1" hangingPunct="1"/>
            <a:r>
              <a:rPr lang="en-US" altLang="da-DK" i="1" noProof="0" dirty="0"/>
              <a:t>writing programs with a graphical user interface</a:t>
            </a:r>
          </a:p>
          <a:p>
            <a:pPr lvl="1" eaLnBrk="1" hangingPunct="1"/>
            <a:r>
              <a:rPr lang="en-DK" altLang="da-DK" noProof="0" dirty="0"/>
              <a:t>1) </a:t>
            </a:r>
            <a:r>
              <a:rPr lang="en-US" altLang="da-DK" noProof="0" dirty="0"/>
              <a:t>multiple open windows showing the same data – keeping them consistent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endParaRPr lang="en-US" altLang="da-DK" noProof="0" dirty="0"/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DK" altLang="da-DK" noProof="0" dirty="0"/>
              <a:t>2) </a:t>
            </a:r>
            <a:r>
              <a:rPr lang="en-US" altLang="da-DK" noProof="0" dirty="0"/>
              <a:t>manipulating data in many different ways by direct manipulation (</a:t>
            </a:r>
            <a:r>
              <a:rPr lang="en-US" altLang="da-DK" noProof="0" dirty="0" err="1"/>
              <a:t>eg.</a:t>
            </a:r>
            <a:r>
              <a:rPr lang="en-US" altLang="da-DK" noProof="0" dirty="0"/>
              <a:t> move, resize, delete, create, ...)</a:t>
            </a:r>
          </a:p>
          <a:p>
            <a:pPr lvl="2" eaLnBrk="1" hangingPunct="1"/>
            <a:r>
              <a:rPr lang="en-US" altLang="da-DK" noProof="0" dirty="0"/>
              <a:t>i.e. switching </a:t>
            </a:r>
            <a:r>
              <a:rPr lang="en-US" altLang="da-DK" i="1" noProof="0" dirty="0"/>
              <a:t>tool</a:t>
            </a:r>
            <a:r>
              <a:rPr lang="en-US" altLang="da-DK" noProof="0" dirty="0"/>
              <a:t> will switch the object manipulation</a:t>
            </a:r>
          </a:p>
          <a:p>
            <a:pPr lvl="1"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AE7D6-1A46-43EE-9CD3-6DE28B11F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95500"/>
            <a:ext cx="431688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Challenge 1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081" y="1103313"/>
            <a:ext cx="6591300" cy="4151313"/>
          </a:xfrm>
        </p:spPr>
        <p:txBody>
          <a:bodyPr/>
          <a:lstStyle/>
          <a:p>
            <a:pPr eaLnBrk="1" hangingPunct="1"/>
            <a:r>
              <a:rPr lang="en-US" altLang="da-DK" noProof="0" dirty="0"/>
              <a:t>Keeping multiple windows consistent?</a:t>
            </a:r>
          </a:p>
          <a:p>
            <a:pPr eaLnBrk="1" hangingPunct="1"/>
            <a:r>
              <a:rPr lang="en-US" altLang="da-DK" noProof="0" dirty="0"/>
              <a:t>Analysis:</a:t>
            </a:r>
          </a:p>
          <a:p>
            <a:pPr lvl="1" eaLnBrk="1" hangingPunct="1"/>
            <a:r>
              <a:rPr lang="en-US" altLang="da-DK" b="1" noProof="0" dirty="0"/>
              <a:t>Data</a:t>
            </a:r>
            <a:r>
              <a:rPr lang="en-US" altLang="da-DK" b="1" i="1" noProof="0" dirty="0"/>
              <a:t> </a:t>
            </a:r>
            <a:r>
              <a:rPr lang="en-US" altLang="da-DK" noProof="0" dirty="0"/>
              <a:t>is shared but </a:t>
            </a:r>
            <a:r>
              <a:rPr lang="en-US" altLang="da-DK" b="1" noProof="0" dirty="0"/>
              <a:t>visualization </a:t>
            </a:r>
            <a:r>
              <a:rPr lang="en-US" altLang="da-DK" noProof="0" dirty="0"/>
              <a:t>is variable!</a:t>
            </a:r>
            <a:endParaRPr lang="en-US" altLang="da-DK" b="1" noProof="0" dirty="0"/>
          </a:p>
          <a:p>
            <a:pPr lvl="1" eaLnBrk="1" hangingPunct="1"/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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Data </a:t>
            </a:r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visualization</a:t>
            </a:r>
            <a:r>
              <a:rPr lang="en-US" altLang="da-DK" b="1" i="1" noProof="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is variable behavior</a:t>
            </a:r>
            <a:endParaRPr lang="en-US" altLang="da-DK" b="1" noProof="0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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Responsibility to visualize data is expressed in interface: </a:t>
            </a:r>
            <a:r>
              <a:rPr lang="en-US" altLang="da-DK" i="1" noProof="0" dirty="0">
                <a:solidFill>
                  <a:srgbClr val="0070C0"/>
                </a:solidFill>
                <a:sym typeface="Wingdings" pitchFamily="2" charset="2"/>
              </a:rPr>
              <a:t>View</a:t>
            </a:r>
            <a:endParaRPr lang="en-US" altLang="da-DK" b="1" noProof="0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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Instead of data object (model) itself is responsible for drawing graphics it </a:t>
            </a:r>
            <a:r>
              <a:rPr lang="en-US" altLang="da-DK" i="1" noProof="0" dirty="0">
                <a:solidFill>
                  <a:srgbClr val="0070C0"/>
                </a:solidFill>
                <a:sym typeface="Wingdings" pitchFamily="2" charset="2"/>
              </a:rPr>
              <a:t>lets someone else do the job: the views</a:t>
            </a:r>
            <a:endParaRPr lang="en-US" altLang="da-DK" b="1" noProof="0" dirty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6926263" y="3178970"/>
            <a:ext cx="1771650" cy="74877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&lt;&lt;interface&gt;&gt;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View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i="1">
                <a:solidFill>
                  <a:schemeClr val="tx1"/>
                </a:solidFill>
              </a:rPr>
              <a:t>update()</a:t>
            </a:r>
          </a:p>
        </p:txBody>
      </p:sp>
      <p:sp>
        <p:nvSpPr>
          <p:cNvPr id="24584" name="Line 5"/>
          <p:cNvSpPr>
            <a:spLocks noChangeShapeType="1"/>
          </p:cNvSpPr>
          <p:nvPr/>
        </p:nvSpPr>
        <p:spPr bwMode="auto">
          <a:xfrm>
            <a:off x="6926264" y="3657865"/>
            <a:ext cx="1779587" cy="13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6907213" y="1891771"/>
            <a:ext cx="1663700" cy="670719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4586" name="Line 7"/>
          <p:cNvSpPr>
            <a:spLocks noChangeShapeType="1"/>
          </p:cNvSpPr>
          <p:nvPr/>
        </p:nvSpPr>
        <p:spPr bwMode="auto">
          <a:xfrm>
            <a:off x="7805738" y="2555875"/>
            <a:ext cx="0" cy="6098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7833621" y="2942167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4588" name="Rectangle 9"/>
          <p:cNvSpPr>
            <a:spLocks noChangeArrowheads="1"/>
          </p:cNvSpPr>
          <p:nvPr/>
        </p:nvSpPr>
        <p:spPr bwMode="auto">
          <a:xfrm>
            <a:off x="6367463" y="4702969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View A</a:t>
            </a:r>
          </a:p>
        </p:txBody>
      </p:sp>
      <p:sp>
        <p:nvSpPr>
          <p:cNvPr id="24589" name="Rectangle 10"/>
          <p:cNvSpPr>
            <a:spLocks noChangeArrowheads="1"/>
          </p:cNvSpPr>
          <p:nvPr/>
        </p:nvSpPr>
        <p:spPr bwMode="auto">
          <a:xfrm>
            <a:off x="7762875" y="4536282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View B</a:t>
            </a:r>
          </a:p>
        </p:txBody>
      </p:sp>
      <p:sp>
        <p:nvSpPr>
          <p:cNvPr id="24590" name="AutoShape 11"/>
          <p:cNvSpPr>
            <a:spLocks noChangeArrowheads="1"/>
          </p:cNvSpPr>
          <p:nvPr/>
        </p:nvSpPr>
        <p:spPr bwMode="auto">
          <a:xfrm>
            <a:off x="7505700" y="3927740"/>
            <a:ext cx="217488" cy="17991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1800">
              <a:solidFill>
                <a:schemeClr val="tx1"/>
              </a:solidFill>
            </a:endParaRPr>
          </a:p>
        </p:txBody>
      </p:sp>
      <p:sp>
        <p:nvSpPr>
          <p:cNvPr id="24591" name="Line 12"/>
          <p:cNvSpPr>
            <a:spLocks noChangeShapeType="1"/>
          </p:cNvSpPr>
          <p:nvPr/>
        </p:nvSpPr>
        <p:spPr bwMode="auto">
          <a:xfrm flipH="1">
            <a:off x="7099301" y="4114271"/>
            <a:ext cx="523875" cy="58208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7607301" y="4120886"/>
            <a:ext cx="714375" cy="410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Challenge 2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7011"/>
            <a:ext cx="6269038" cy="4151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 noProof="0" dirty="0"/>
              <a:t>Few mouse events (down, up, drag) translate to open-ended number of actions (move, resize, create, ?) on data.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noProof="0" dirty="0"/>
              <a:t>Events are the same but manipulation is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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Data </a:t>
            </a:r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manipulation</a:t>
            </a:r>
            <a:r>
              <a:rPr lang="en-US" altLang="da-DK" b="1" i="1" noProof="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is variable behavior</a:t>
            </a:r>
            <a:endParaRPr lang="en-US" altLang="da-DK" b="1" noProof="0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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Responsibility to manipulate data is expressed in interface: </a:t>
            </a:r>
            <a:r>
              <a:rPr lang="en-US" altLang="da-DK" i="1" noProof="0" dirty="0">
                <a:solidFill>
                  <a:srgbClr val="0070C0"/>
                </a:solidFill>
                <a:sym typeface="Wingdings" pitchFamily="2" charset="2"/>
              </a:rPr>
              <a:t>Controller</a:t>
            </a:r>
            <a:endParaRPr lang="en-US" altLang="da-DK" b="1" noProof="0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da-DK" b="1" noProof="0" dirty="0">
                <a:solidFill>
                  <a:srgbClr val="0070C0"/>
                </a:solidFill>
                <a:sym typeface="Wingdings" pitchFamily="2" charset="2"/>
              </a:rPr>
              <a:t> </a:t>
            </a:r>
            <a:r>
              <a:rPr lang="en-US" altLang="da-DK" noProof="0" dirty="0">
                <a:solidFill>
                  <a:srgbClr val="0070C0"/>
                </a:solidFill>
                <a:sym typeface="Wingdings" pitchFamily="2" charset="2"/>
              </a:rPr>
              <a:t>Instead of graphical view itself is responsible for manipulating data it </a:t>
            </a:r>
            <a:r>
              <a:rPr lang="en-US" altLang="da-DK" i="1" noProof="0" dirty="0">
                <a:solidFill>
                  <a:srgbClr val="0070C0"/>
                </a:solidFill>
                <a:sym typeface="Wingdings" pitchFamily="2" charset="2"/>
              </a:rPr>
              <a:t>lets someone else do the job: the controller</a:t>
            </a:r>
            <a:endParaRPr lang="en-US" altLang="da-DK" b="1" noProof="0" dirty="0">
              <a:solidFill>
                <a:srgbClr val="0070C0"/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da-DK" noProof="0" dirty="0"/>
          </a:p>
          <a:p>
            <a:pPr lvl="1" eaLnBrk="1" hangingPunct="1">
              <a:lnSpc>
                <a:spcPct val="90000"/>
              </a:lnSpc>
            </a:pPr>
            <a:endParaRPr lang="en-US" altLang="da-DK" noProof="0" dirty="0"/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926263" y="2510896"/>
            <a:ext cx="1771650" cy="748771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&lt;&lt;interface&gt;&gt;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Controller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 i="1">
                <a:solidFill>
                  <a:schemeClr val="tx1"/>
                </a:solidFill>
              </a:rPr>
              <a:t>mouseDrag()</a:t>
            </a:r>
          </a:p>
        </p:txBody>
      </p:sp>
      <p:sp>
        <p:nvSpPr>
          <p:cNvPr id="25608" name="Line 5"/>
          <p:cNvSpPr>
            <a:spLocks noChangeShapeType="1"/>
          </p:cNvSpPr>
          <p:nvPr/>
        </p:nvSpPr>
        <p:spPr bwMode="auto">
          <a:xfrm>
            <a:off x="6926264" y="2989792"/>
            <a:ext cx="1779587" cy="13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6907213" y="1223699"/>
            <a:ext cx="1663700" cy="67071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View</a:t>
            </a:r>
          </a:p>
        </p:txBody>
      </p:sp>
      <p:sp>
        <p:nvSpPr>
          <p:cNvPr id="25610" name="Line 7"/>
          <p:cNvSpPr>
            <a:spLocks noChangeShapeType="1"/>
          </p:cNvSpPr>
          <p:nvPr/>
        </p:nvSpPr>
        <p:spPr bwMode="auto">
          <a:xfrm>
            <a:off x="7805738" y="1887803"/>
            <a:ext cx="0" cy="6098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9"/>
          <p:cNvSpPr>
            <a:spLocks noChangeArrowheads="1"/>
          </p:cNvSpPr>
          <p:nvPr/>
        </p:nvSpPr>
        <p:spPr bwMode="auto">
          <a:xfrm>
            <a:off x="6367463" y="4034896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Select</a:t>
            </a:r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7762875" y="3868208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Move</a:t>
            </a:r>
          </a:p>
        </p:txBody>
      </p:sp>
      <p:sp>
        <p:nvSpPr>
          <p:cNvPr id="25613" name="AutoShape 11"/>
          <p:cNvSpPr>
            <a:spLocks noChangeArrowheads="1"/>
          </p:cNvSpPr>
          <p:nvPr/>
        </p:nvSpPr>
        <p:spPr bwMode="auto">
          <a:xfrm>
            <a:off x="7505700" y="3259667"/>
            <a:ext cx="217488" cy="179917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1800">
              <a:solidFill>
                <a:schemeClr val="tx1"/>
              </a:solidFill>
            </a:endParaRPr>
          </a:p>
        </p:txBody>
      </p:sp>
      <p:sp>
        <p:nvSpPr>
          <p:cNvPr id="25614" name="Line 12"/>
          <p:cNvSpPr>
            <a:spLocks noChangeShapeType="1"/>
          </p:cNvSpPr>
          <p:nvPr/>
        </p:nvSpPr>
        <p:spPr bwMode="auto">
          <a:xfrm flipH="1">
            <a:off x="7099301" y="3446199"/>
            <a:ext cx="523875" cy="58208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3"/>
          <p:cNvSpPr>
            <a:spLocks noChangeShapeType="1"/>
          </p:cNvSpPr>
          <p:nvPr/>
        </p:nvSpPr>
        <p:spPr bwMode="auto">
          <a:xfrm>
            <a:off x="7607301" y="3452813"/>
            <a:ext cx="714375" cy="410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Rectangle 24"/>
          <p:cNvSpPr>
            <a:spLocks noChangeArrowheads="1"/>
          </p:cNvSpPr>
          <p:nvPr/>
        </p:nvSpPr>
        <p:spPr bwMode="auto">
          <a:xfrm>
            <a:off x="7313613" y="4740011"/>
            <a:ext cx="1263650" cy="4286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5617" name="Line 25"/>
          <p:cNvSpPr>
            <a:spLocks noChangeShapeType="1"/>
          </p:cNvSpPr>
          <p:nvPr/>
        </p:nvSpPr>
        <p:spPr bwMode="auto">
          <a:xfrm flipH="1">
            <a:off x="8129589" y="4298157"/>
            <a:ext cx="300037" cy="4431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26"/>
          <p:cNvSpPr>
            <a:spLocks noChangeShapeType="1"/>
          </p:cNvSpPr>
          <p:nvPr/>
        </p:nvSpPr>
        <p:spPr bwMode="auto">
          <a:xfrm>
            <a:off x="7165976" y="4456907"/>
            <a:ext cx="588963" cy="2844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2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Observer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Challenge 1:</a:t>
            </a:r>
          </a:p>
          <a:p>
            <a:pPr lvl="1" eaLnBrk="1" hangingPunct="1"/>
            <a:r>
              <a:rPr lang="en-US" altLang="da-DK" noProof="0" dirty="0"/>
              <a:t>Also known as </a:t>
            </a:r>
            <a:r>
              <a:rPr lang="en-US" altLang="da-DK" b="1" i="1" noProof="0" dirty="0"/>
              <a:t>observer</a:t>
            </a:r>
            <a:r>
              <a:rPr lang="en-US" altLang="da-DK" i="1" noProof="0" dirty="0"/>
              <a:t> pattern</a:t>
            </a:r>
          </a:p>
          <a:p>
            <a:pPr eaLnBrk="1" hangingPunct="1"/>
            <a:r>
              <a:rPr lang="en-US" altLang="da-DK" i="1" noProof="0" dirty="0"/>
              <a:t>Intent</a:t>
            </a:r>
          </a:p>
          <a:p>
            <a:pPr lvl="1" eaLnBrk="1" hangingPunct="1"/>
            <a:r>
              <a:rPr lang="en-US" altLang="da-DK" i="1" noProof="0" dirty="0"/>
              <a:t>Define a one-to-many dependency between objects so that when one object changes state, all its dependents are notified and updated automatically</a:t>
            </a:r>
            <a:r>
              <a:rPr lang="en-US" altLang="da-DK" noProof="0" dirty="0"/>
              <a:t>.</a:t>
            </a:r>
          </a:p>
          <a:p>
            <a:pPr lvl="1" eaLnBrk="1" hangingPunct="1"/>
            <a:endParaRPr lang="en-US" altLang="da-DK" dirty="0"/>
          </a:p>
          <a:p>
            <a:pPr lvl="1" eaLnBrk="1" hangingPunct="1"/>
            <a:endParaRPr lang="en-US" altLang="da-DK" noProof="0" dirty="0"/>
          </a:p>
          <a:p>
            <a:pPr eaLnBrk="1" hangingPunct="1"/>
            <a:r>
              <a:rPr lang="en-US" altLang="da-DK" i="1" dirty="0"/>
              <a:t>We covered Observer in Week 7 </a:t>
            </a:r>
            <a:r>
              <a:rPr lang="en-US" altLang="da-DK" i="1" dirty="0">
                <a:sym typeface="Wingdings" panose="05000000000000000000" pitchFamily="2" charset="2"/>
              </a:rPr>
              <a:t></a:t>
            </a:r>
            <a:endParaRPr lang="en-US" altLang="da-DK" i="1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1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Challenge 2:</a:t>
            </a:r>
          </a:p>
          <a:p>
            <a:pPr lvl="1" eaLnBrk="1" hangingPunct="1"/>
            <a:r>
              <a:rPr lang="en-US" altLang="da-DK" noProof="0" dirty="0"/>
              <a:t>Also known as </a:t>
            </a:r>
            <a:r>
              <a:rPr lang="en-US" altLang="da-DK" b="1" i="1" noProof="0" dirty="0"/>
              <a:t>state</a:t>
            </a:r>
            <a:r>
              <a:rPr lang="en-US" altLang="da-DK" i="1" noProof="0" dirty="0"/>
              <a:t> pattern</a:t>
            </a:r>
          </a:p>
          <a:p>
            <a:pPr eaLnBrk="1" hangingPunct="1"/>
            <a:r>
              <a:rPr lang="en-US" altLang="da-DK" i="1" noProof="0" dirty="0"/>
              <a:t>Intent</a:t>
            </a:r>
          </a:p>
          <a:p>
            <a:pPr lvl="1" eaLnBrk="1" hangingPunct="1"/>
            <a:r>
              <a:rPr lang="en-US" altLang="da-DK" i="1" noProof="0" dirty="0"/>
              <a:t>Allow an object to alter its behavior when its internal state changes. The object will appear to change its class.</a:t>
            </a:r>
            <a:r>
              <a:rPr lang="en-US" altLang="da-DK" noProof="0" dirty="0"/>
              <a:t>  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i.e. when the editor is in “draw rectangle” state, the mouse events (click, drag, release) will create a rectangle; when in “select object” state, the same (click, drag, release) will move an object…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8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Example: State in </a:t>
            </a:r>
            <a:r>
              <a:rPr lang="en-US" noProof="0" dirty="0" err="1"/>
              <a:t>Powerpoint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6019800" y="2095500"/>
            <a:ext cx="1143000" cy="1143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02" y="782946"/>
            <a:ext cx="2197325" cy="12535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16964" y="1943100"/>
            <a:ext cx="1450836" cy="2857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State!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80" y="3160267"/>
            <a:ext cx="3660717" cy="17668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120900" y="1414346"/>
            <a:ext cx="1981200" cy="1521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3771900"/>
            <a:ext cx="2057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145B66-DC90-4A02-99BC-87F6CEEF4DC4}"/>
              </a:ext>
            </a:extLst>
          </p:cNvPr>
          <p:cNvSpPr/>
          <p:nvPr/>
        </p:nvSpPr>
        <p:spPr>
          <a:xfrm>
            <a:off x="3505200" y="1028700"/>
            <a:ext cx="2133600" cy="1526033"/>
          </a:xfrm>
          <a:prstGeom prst="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B4B167B-B8E2-469A-B4EC-EB25C8701E40}"/>
              </a:ext>
            </a:extLst>
          </p:cNvPr>
          <p:cNvSpPr/>
          <p:nvPr/>
        </p:nvSpPr>
        <p:spPr>
          <a:xfrm>
            <a:off x="515803" y="2753109"/>
            <a:ext cx="2340990" cy="2059433"/>
          </a:xfrm>
          <a:prstGeom prst="star5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3733800" y="2550667"/>
            <a:ext cx="2971800" cy="20594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8526536-0C98-DA2B-C0A7-8DF43BD42DEF}"/>
              </a:ext>
            </a:extLst>
          </p:cNvPr>
          <p:cNvSpPr/>
          <p:nvPr/>
        </p:nvSpPr>
        <p:spPr>
          <a:xfrm>
            <a:off x="228600" y="1028700"/>
            <a:ext cx="1371600" cy="2131567"/>
          </a:xfrm>
          <a:prstGeom prst="down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27CB98E-F19A-8FCC-75AC-FD4897C6EF61}"/>
              </a:ext>
            </a:extLst>
          </p:cNvPr>
          <p:cNvSpPr/>
          <p:nvPr/>
        </p:nvSpPr>
        <p:spPr>
          <a:xfrm>
            <a:off x="2895600" y="876300"/>
            <a:ext cx="1600200" cy="1876809"/>
          </a:xfrm>
          <a:prstGeom prst="triangl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27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Consequences</a:t>
            </a:r>
          </a:p>
          <a:p>
            <a:pPr lvl="2" eaLnBrk="1" hangingPunct="1"/>
            <a:r>
              <a:rPr lang="en-US" altLang="da-DK" noProof="0" dirty="0"/>
              <a:t>the manipulation that is active, determines the application </a:t>
            </a:r>
            <a:r>
              <a:rPr lang="en-US" altLang="da-DK" i="1" noProof="0" dirty="0"/>
              <a:t>state</a:t>
            </a:r>
            <a:r>
              <a:rPr lang="en-US" altLang="da-DK" noProof="0" dirty="0"/>
              <a:t> (“am I moving or resizing figures?”)</a:t>
            </a:r>
          </a:p>
          <a:p>
            <a:pPr lvl="2" eaLnBrk="1" hangingPunct="1"/>
            <a:r>
              <a:rPr lang="en-US" altLang="da-DK" noProof="0" dirty="0"/>
              <a:t>open ended number of manipulations (run-time binding)</a:t>
            </a:r>
          </a:p>
          <a:p>
            <a:pPr lvl="2" eaLnBrk="1" hangingPunct="1"/>
            <a:r>
              <a:rPr lang="en-US" altLang="da-DK" noProof="0" dirty="0"/>
              <a:t>need not know all states at compile time</a:t>
            </a:r>
          </a:p>
          <a:p>
            <a:pPr lvl="3" eaLnBrk="1" hangingPunct="1"/>
            <a:r>
              <a:rPr lang="en-US" altLang="da-DK" sz="1800" noProof="0" dirty="0"/>
              <a:t>change by addition...</a:t>
            </a:r>
          </a:p>
          <a:p>
            <a:pPr eaLnBrk="1" hangingPunct="1"/>
            <a:endParaRPr lang="en-US" altLang="da-DK" noProof="0" dirty="0"/>
          </a:p>
        </p:txBody>
      </p:sp>
      <p:pic>
        <p:nvPicPr>
          <p:cNvPr id="31751" name="Picture 4" descr="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3149865"/>
            <a:ext cx="4824413" cy="19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What is it?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da-DK" sz="2400" noProof="0" dirty="0"/>
              <a:t>[Demo]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082676" y="4230688"/>
            <a:ext cx="185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a-DK" sz="18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C32A8-5589-4383-91A8-E7F268E7B2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2" name="Picture 12" descr="hotc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876300"/>
            <a:ext cx="3351212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298473"/>
              </p:ext>
            </p:extLst>
          </p:nvPr>
        </p:nvGraphicFramePr>
        <p:xfrm>
          <a:off x="304800" y="2857500"/>
          <a:ext cx="3223942" cy="283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7960976" imgH="7004878" progId="PaintShopPro">
                  <p:embed/>
                </p:oleObj>
              </mc:Choice>
              <mc:Fallback>
                <p:oleObj name="Paint Shop Pro Image" r:id="rId3" imgW="7960976" imgH="7004878" progId="PaintShopPro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57500"/>
                        <a:ext cx="3223942" cy="2835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3" descr="backgamm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37416"/>
            <a:ext cx="3124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E4CB6-FA67-403A-BA66-D44F0245D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908" y="411381"/>
            <a:ext cx="2270125" cy="246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6969A1-AE14-4C36-A423-3CC2D63F6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497" y="1543334"/>
            <a:ext cx="2010103" cy="1380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D058C-4EBA-1044-35ED-99AE5172B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140" y="1947679"/>
            <a:ext cx="3470318" cy="27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altLang="da-DK" noProof="0" dirty="0"/>
              <a:t>Architectural Pattern: </a:t>
            </a:r>
            <a:r>
              <a:rPr lang="en-US" altLang="da-DK" noProof="0" dirty="0"/>
              <a:t>MVC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MVC is an </a:t>
            </a:r>
            <a:r>
              <a:rPr lang="en-US" altLang="da-DK" i="1" noProof="0" dirty="0"/>
              <a:t>architectural pattern </a:t>
            </a:r>
            <a:r>
              <a:rPr lang="en-US" altLang="da-DK" noProof="0" dirty="0"/>
              <a:t>because it defines a solution to the problem of structuring the ’large-scale’ / architectural challenge of building graphical user interface applications.</a:t>
            </a:r>
          </a:p>
          <a:p>
            <a:endParaRPr lang="en-DK" altLang="da-DK" noProof="0" dirty="0"/>
          </a:p>
          <a:p>
            <a:r>
              <a:rPr lang="en-US" altLang="da-DK" noProof="0" dirty="0"/>
              <a:t>But the ’engine behind the scene’ is a careful combination of </a:t>
            </a:r>
            <a:r>
              <a:rPr lang="en-US" altLang="da-DK" b="1" noProof="0" dirty="0"/>
              <a:t>state</a:t>
            </a:r>
            <a:r>
              <a:rPr lang="en-US" altLang="da-DK" noProof="0" dirty="0"/>
              <a:t> and </a:t>
            </a:r>
            <a:r>
              <a:rPr lang="en-US" altLang="da-DK" b="1" noProof="0" dirty="0"/>
              <a:t>observer</a:t>
            </a:r>
            <a:r>
              <a:rPr lang="en-US" altLang="da-DK" noProof="0" dirty="0"/>
              <a:t>...</a:t>
            </a:r>
          </a:p>
          <a:p>
            <a:endParaRPr lang="en-US" altLang="da-DK" noProof="0" dirty="0"/>
          </a:p>
          <a:p>
            <a:pPr lvl="1"/>
            <a:r>
              <a:rPr lang="en-US" altLang="da-DK" noProof="0" dirty="0"/>
              <a:t>That again are example of using the 3-1-2 variability handling process.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Static 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BD683B-750C-378A-5464-8574A87F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E88395-51D4-402F-A507-1382C6CB3BD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28700"/>
            <a:ext cx="6781800" cy="397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Responsibilities</a:t>
            </a:r>
          </a:p>
        </p:txBody>
      </p:sp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4" y="2559844"/>
            <a:ext cx="7192328" cy="21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1270000"/>
            <a:ext cx="7183755" cy="11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7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Dynamics</a:t>
            </a:r>
          </a:p>
        </p:txBody>
      </p:sp>
      <p:graphicFrame>
        <p:nvGraphicFramePr>
          <p:cNvPr id="368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0788"/>
              </p:ext>
            </p:extLst>
          </p:nvPr>
        </p:nvGraphicFramePr>
        <p:xfrm>
          <a:off x="1219200" y="1181100"/>
          <a:ext cx="6841171" cy="390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8770732" imgH="5004878" progId="PaintShopPro">
                  <p:embed/>
                </p:oleObj>
              </mc:Choice>
              <mc:Fallback>
                <p:oleObj name="Paint Shop Pro Image" r:id="rId2" imgW="8770732" imgH="500487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181100"/>
                        <a:ext cx="6841171" cy="390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CC0099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59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FBA7C504-0EFF-4600-84E3-20583DFB5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254915"/>
              </p:ext>
            </p:extLst>
          </p:nvPr>
        </p:nvGraphicFramePr>
        <p:xfrm>
          <a:off x="4581741" y="2628900"/>
          <a:ext cx="4562259" cy="2603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8770732" imgH="5004878" progId="PaintShopPro">
                  <p:embed/>
                </p:oleObj>
              </mc:Choice>
              <mc:Fallback>
                <p:oleObj name="Paint Shop Pro Image" r:id="rId3" imgW="8770732" imgH="5004878" progId="PaintShopPro">
                  <p:embed/>
                  <p:pic>
                    <p:nvPicPr>
                      <p:cNvPr id="368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741" y="2628900"/>
                        <a:ext cx="4562259" cy="2603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/>
              <a:t>Discussion</a:t>
            </a: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E0F71-8263-4656-A8FE-47EEC95E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much </a:t>
            </a:r>
            <a:r>
              <a:rPr lang="en-US" i="1" dirty="0"/>
              <a:t>pain</a:t>
            </a:r>
            <a:r>
              <a:rPr lang="en-US" dirty="0"/>
              <a:t> for so little???</a:t>
            </a:r>
          </a:p>
          <a:p>
            <a:pPr lvl="1"/>
            <a:r>
              <a:rPr lang="en-US" dirty="0"/>
              <a:t>To draw one lousy pixel with the mouse…</a:t>
            </a:r>
          </a:p>
          <a:p>
            <a:pPr lvl="1"/>
            <a:r>
              <a:rPr lang="en-US" dirty="0"/>
              <a:t>I have to code</a:t>
            </a:r>
          </a:p>
          <a:p>
            <a:pPr lvl="2"/>
            <a:r>
              <a:rPr lang="en-US" i="1" dirty="0"/>
              <a:t>A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tool/controller </a:t>
            </a:r>
            <a:r>
              <a:rPr lang="en-US" i="1" dirty="0"/>
              <a:t>to intercept mouse events</a:t>
            </a:r>
          </a:p>
          <a:p>
            <a:pPr lvl="2"/>
            <a:r>
              <a:rPr lang="en-US" i="1" dirty="0"/>
              <a:t>Send it to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the model</a:t>
            </a:r>
          </a:p>
          <a:p>
            <a:pPr lvl="3"/>
            <a:r>
              <a:rPr lang="en-US" i="1" dirty="0"/>
              <a:t>That does state change</a:t>
            </a:r>
          </a:p>
          <a:p>
            <a:pPr lvl="3"/>
            <a:r>
              <a:rPr lang="en-US" i="1" dirty="0"/>
              <a:t>That notifies…</a:t>
            </a:r>
          </a:p>
          <a:p>
            <a:pPr lvl="2"/>
            <a:r>
              <a:rPr lang="en-US" i="1" dirty="0"/>
              <a:t>Some registered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observers/view</a:t>
            </a:r>
          </a:p>
          <a:p>
            <a:pPr lvl="3"/>
            <a:r>
              <a:rPr lang="en-US" i="1" dirty="0"/>
              <a:t>That receives the event</a:t>
            </a:r>
          </a:p>
          <a:p>
            <a:pPr lvl="3"/>
            <a:r>
              <a:rPr lang="en-US" i="1" dirty="0"/>
              <a:t>And then finally draw stuff</a:t>
            </a:r>
          </a:p>
          <a:p>
            <a:r>
              <a:rPr lang="en-US" i="1" dirty="0"/>
              <a:t>Exercise:</a:t>
            </a:r>
          </a:p>
          <a:p>
            <a:pPr lvl="1"/>
            <a:r>
              <a:rPr lang="en-US" i="1" dirty="0"/>
              <a:t>Why all this pain???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FAD471-EFD3-4059-AB52-857A23F088F8}"/>
              </a:ext>
            </a:extLst>
          </p:cNvPr>
          <p:cNvSpPr/>
          <p:nvPr/>
        </p:nvSpPr>
        <p:spPr>
          <a:xfrm>
            <a:off x="4581741" y="2628900"/>
            <a:ext cx="1371600" cy="457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D88E81-5C87-406B-BF84-784CC7AB5998}"/>
              </a:ext>
            </a:extLst>
          </p:cNvPr>
          <p:cNvSpPr/>
          <p:nvPr/>
        </p:nvSpPr>
        <p:spPr>
          <a:xfrm>
            <a:off x="7401141" y="2628900"/>
            <a:ext cx="1371600" cy="4572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73662-EEAE-47BA-A5BA-7C67C0A7384E}"/>
              </a:ext>
            </a:extLst>
          </p:cNvPr>
          <p:cNvSpPr/>
          <p:nvPr/>
        </p:nvSpPr>
        <p:spPr>
          <a:xfrm>
            <a:off x="6029540" y="2628900"/>
            <a:ext cx="1285659" cy="4572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950C-EFB5-41B2-A848-382A8BBB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Visualizing MVC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0EC7D0-C869-44E5-8ACF-698FCF79E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7" y="870479"/>
            <a:ext cx="5757333" cy="431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D4139-C0E0-4CC6-A86B-B5499516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072ED-88E7-46B4-8A6B-8EC99586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95C0-6CEB-4479-878E-86BDD4AC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2B72A4-561E-43A1-9AB7-31A0AD38FF64}"/>
              </a:ext>
            </a:extLst>
          </p:cNvPr>
          <p:cNvSpPr/>
          <p:nvPr/>
        </p:nvSpPr>
        <p:spPr>
          <a:xfrm>
            <a:off x="381000" y="1409700"/>
            <a:ext cx="2209800" cy="1219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sz="2800"/>
              <a:t>Starcraft II</a:t>
            </a:r>
          </a:p>
        </p:txBody>
      </p:sp>
    </p:spTree>
    <p:extLst>
      <p:ext uri="{BB962C8B-B14F-4D97-AF65-F5344CB8AC3E}">
        <p14:creationId xmlns:p14="http://schemas.microsoft.com/office/powerpoint/2010/main" val="333223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950C-EFB5-41B2-A848-382A8BBB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Visualizing MVC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0EC7D0-C869-44E5-8ACF-698FCF79E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2003"/>
            <a:ext cx="5757333" cy="431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D4139-C0E0-4CC6-A86B-B5499516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072ED-88E7-46B4-8A6B-8EC99586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95C0-6CEB-4479-878E-86BDD4AC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309CB-C5AF-4BEC-9C02-5BBAAE4663C3}"/>
              </a:ext>
            </a:extLst>
          </p:cNvPr>
          <p:cNvSpPr/>
          <p:nvPr/>
        </p:nvSpPr>
        <p:spPr>
          <a:xfrm>
            <a:off x="2286000" y="3924300"/>
            <a:ext cx="1447800" cy="126570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578AE4-C852-4A22-9E78-E1E221A587D1}"/>
              </a:ext>
            </a:extLst>
          </p:cNvPr>
          <p:cNvSpPr/>
          <p:nvPr/>
        </p:nvSpPr>
        <p:spPr>
          <a:xfrm>
            <a:off x="2286000" y="952500"/>
            <a:ext cx="5757333" cy="2971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C361F-A4D5-4341-93EF-13CDD96BAB36}"/>
              </a:ext>
            </a:extLst>
          </p:cNvPr>
          <p:cNvSpPr/>
          <p:nvPr/>
        </p:nvSpPr>
        <p:spPr>
          <a:xfrm>
            <a:off x="228600" y="2705100"/>
            <a:ext cx="1676400" cy="1143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dirty="0"/>
              <a:t>Three </a:t>
            </a:r>
            <a:r>
              <a:rPr lang="da-DK" b="1" dirty="0"/>
              <a:t>Views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67611F-B826-4E49-BAB3-DD87CB571D25}"/>
              </a:ext>
            </a:extLst>
          </p:cNvPr>
          <p:cNvCxnSpPr/>
          <p:nvPr/>
        </p:nvCxnSpPr>
        <p:spPr>
          <a:xfrm flipV="1">
            <a:off x="1371600" y="2095500"/>
            <a:ext cx="838200" cy="762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9B2108-C252-4693-A3DA-C13024F86F26}"/>
              </a:ext>
            </a:extLst>
          </p:cNvPr>
          <p:cNvCxnSpPr/>
          <p:nvPr/>
        </p:nvCxnSpPr>
        <p:spPr>
          <a:xfrm>
            <a:off x="1371600" y="3619500"/>
            <a:ext cx="83820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8D16E1-707E-4F91-B9E9-BFB31E64EC1D}"/>
              </a:ext>
            </a:extLst>
          </p:cNvPr>
          <p:cNvSpPr/>
          <p:nvPr/>
        </p:nvSpPr>
        <p:spPr>
          <a:xfrm>
            <a:off x="3810000" y="4305300"/>
            <a:ext cx="2362200" cy="88470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950C-EFB5-41B2-A848-382A8BBB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Visualizing MVC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0EC7D0-C869-44E5-8ACF-698FCF79E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2003"/>
            <a:ext cx="5757333" cy="4318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D4139-C0E0-4CC6-A86B-B5499516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072ED-88E7-46B4-8A6B-8EC99586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395C0-6CEB-4479-878E-86BDD4AC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C309CB-C5AF-4BEC-9C02-5BBAAE4663C3}"/>
              </a:ext>
            </a:extLst>
          </p:cNvPr>
          <p:cNvSpPr/>
          <p:nvPr/>
        </p:nvSpPr>
        <p:spPr>
          <a:xfrm>
            <a:off x="2286000" y="3924300"/>
            <a:ext cx="1447800" cy="126570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578AE4-C852-4A22-9E78-E1E221A587D1}"/>
              </a:ext>
            </a:extLst>
          </p:cNvPr>
          <p:cNvSpPr/>
          <p:nvPr/>
        </p:nvSpPr>
        <p:spPr>
          <a:xfrm>
            <a:off x="2286000" y="952500"/>
            <a:ext cx="5757333" cy="2971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A08B5F-1489-40F9-A23D-6E3F10AC7841}"/>
              </a:ext>
            </a:extLst>
          </p:cNvPr>
          <p:cNvSpPr/>
          <p:nvPr/>
        </p:nvSpPr>
        <p:spPr>
          <a:xfrm>
            <a:off x="6400800" y="4076700"/>
            <a:ext cx="1642533" cy="111330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9AC1D-DD2A-4D34-9C03-DB94B333B886}"/>
              </a:ext>
            </a:extLst>
          </p:cNvPr>
          <p:cNvSpPr/>
          <p:nvPr/>
        </p:nvSpPr>
        <p:spPr>
          <a:xfrm>
            <a:off x="4114800" y="2228211"/>
            <a:ext cx="1676400" cy="1143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b="1" dirty="0"/>
              <a:t>Controllers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23B188-ABFD-4D44-B7AF-6A1A058C6E08}"/>
              </a:ext>
            </a:extLst>
          </p:cNvPr>
          <p:cNvCxnSpPr>
            <a:stCxn id="12" idx="3"/>
          </p:cNvCxnSpPr>
          <p:nvPr/>
        </p:nvCxnSpPr>
        <p:spPr>
          <a:xfrm>
            <a:off x="5791200" y="2799711"/>
            <a:ext cx="762000" cy="142938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366450-7A2F-453F-902E-E45B04AB613A}"/>
              </a:ext>
            </a:extLst>
          </p:cNvPr>
          <p:cNvCxnSpPr>
            <a:stCxn id="12" idx="3"/>
          </p:cNvCxnSpPr>
          <p:nvPr/>
        </p:nvCxnSpPr>
        <p:spPr>
          <a:xfrm>
            <a:off x="5791200" y="2799711"/>
            <a:ext cx="1143000" cy="142938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5482D6-85A4-40CA-8FCF-9FAFACDA84A2}"/>
              </a:ext>
            </a:extLst>
          </p:cNvPr>
          <p:cNvCxnSpPr>
            <a:stCxn id="12" idx="3"/>
          </p:cNvCxnSpPr>
          <p:nvPr/>
        </p:nvCxnSpPr>
        <p:spPr>
          <a:xfrm>
            <a:off x="5791200" y="2799711"/>
            <a:ext cx="1430866" cy="142938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D9C197-5E60-426B-B026-4DFFD6EEC52F}"/>
              </a:ext>
            </a:extLst>
          </p:cNvPr>
          <p:cNvCxnSpPr>
            <a:stCxn id="12" idx="3"/>
          </p:cNvCxnSpPr>
          <p:nvPr/>
        </p:nvCxnSpPr>
        <p:spPr>
          <a:xfrm>
            <a:off x="5791200" y="2799711"/>
            <a:ext cx="1676400" cy="142938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F80CBE-DE51-4A9F-8D57-8900EA043C62}"/>
              </a:ext>
            </a:extLst>
          </p:cNvPr>
          <p:cNvCxnSpPr>
            <a:stCxn id="12" idx="3"/>
          </p:cNvCxnSpPr>
          <p:nvPr/>
        </p:nvCxnSpPr>
        <p:spPr>
          <a:xfrm>
            <a:off x="5791200" y="2799711"/>
            <a:ext cx="1985433" cy="142938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60C83E-7B5C-466B-A71B-17C4D436491D}"/>
              </a:ext>
            </a:extLst>
          </p:cNvPr>
          <p:cNvCxnSpPr>
            <a:stCxn id="12" idx="3"/>
          </p:cNvCxnSpPr>
          <p:nvPr/>
        </p:nvCxnSpPr>
        <p:spPr>
          <a:xfrm>
            <a:off x="5791200" y="2799711"/>
            <a:ext cx="715433" cy="182799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34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C6C1-D11A-4CA5-97BE-35204A5A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(Side note)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9433A-4C6B-467F-97CF-9CC783EFA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too old to play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…</a:t>
            </a:r>
          </a:p>
          <a:p>
            <a:r>
              <a:rPr lang="en-US" dirty="0"/>
              <a:t>In the 80’ies, there was not</a:t>
            </a:r>
            <a:br>
              <a:rPr lang="en-US" dirty="0"/>
            </a:br>
            <a:r>
              <a:rPr lang="en-US" dirty="0"/>
              <a:t>enough memory for</a:t>
            </a:r>
          </a:p>
          <a:p>
            <a:pPr lvl="1"/>
            <a:r>
              <a:rPr lang="en-US" dirty="0"/>
              <a:t>The Model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Gfx</a:t>
            </a:r>
            <a:r>
              <a:rPr lang="en-US" dirty="0"/>
              <a:t> that rendered the model</a:t>
            </a:r>
          </a:p>
          <a:p>
            <a:r>
              <a:rPr lang="en-US" dirty="0"/>
              <a:t>So </a:t>
            </a:r>
          </a:p>
          <a:p>
            <a:pPr lvl="1"/>
            <a:r>
              <a:rPr lang="en-US" dirty="0"/>
              <a:t>The Model </a:t>
            </a:r>
            <a:r>
              <a:rPr lang="en-US" b="1" dirty="0"/>
              <a:t>was</a:t>
            </a:r>
            <a:r>
              <a:rPr lang="en-US" dirty="0"/>
              <a:t> the pixels drawn!</a:t>
            </a:r>
          </a:p>
          <a:p>
            <a:pPr lvl="1"/>
            <a:endParaRPr lang="en-US" dirty="0"/>
          </a:p>
          <a:p>
            <a:r>
              <a:rPr lang="en-US" i="1" dirty="0" err="1"/>
              <a:t>Noita</a:t>
            </a:r>
            <a:r>
              <a:rPr lang="en-US" dirty="0"/>
              <a:t> follows this tradition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E266-DD0A-4244-8CA9-4BC0CE90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5694-869E-4F2C-83C7-86B7500A0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F4785-1805-4F97-9821-C777725B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8F8AB7-A978-45CD-AD51-1B49945A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876300"/>
            <a:ext cx="2971800" cy="2294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F0A131-8A44-4578-BAB2-EE5B23E7B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43883"/>
            <a:ext cx="2286000" cy="21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9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 err="1"/>
              <a:t>MiniDraw</a:t>
            </a:r>
            <a:endParaRPr lang="en-US" altLang="da-DK" noProof="0" dirty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DK" altLang="da-DK" dirty="0"/>
              <a:t>Outline of its Architecture</a:t>
            </a:r>
            <a:endParaRPr lang="en-GB" altLang="da-DK" dirty="0"/>
          </a:p>
        </p:txBody>
      </p:sp>
    </p:spTree>
    <p:extLst>
      <p:ext uri="{BB962C8B-B14F-4D97-AF65-F5344CB8AC3E}">
        <p14:creationId xmlns:p14="http://schemas.microsoft.com/office/powerpoint/2010/main" val="100886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What do I get?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 is a </a:t>
            </a:r>
            <a:r>
              <a:rPr lang="en-US" altLang="da-DK" b="1" noProof="0" dirty="0"/>
              <a:t>framework</a:t>
            </a:r>
            <a:r>
              <a:rPr lang="en-US" altLang="da-DK" noProof="0" dirty="0"/>
              <a:t> that helps you building apps that have</a:t>
            </a:r>
          </a:p>
          <a:p>
            <a:pPr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2D image based graphics</a:t>
            </a:r>
          </a:p>
          <a:p>
            <a:pPr lvl="2" eaLnBrk="1" hangingPunct="1"/>
            <a:r>
              <a:rPr lang="en-US" altLang="da-DK" noProof="0" dirty="0"/>
              <a:t>GIF/JPG files</a:t>
            </a:r>
          </a:p>
          <a:p>
            <a:pPr lvl="2" eaLnBrk="1" hangingPunct="1"/>
            <a:r>
              <a:rPr lang="en-US" altLang="da-DK" noProof="0" dirty="0"/>
              <a:t>Optimized repainting </a:t>
            </a:r>
            <a:r>
              <a:rPr lang="en-US" altLang="da-DK" noProof="0" dirty="0">
                <a:sym typeface="Wingdings" panose="05000000000000000000" pitchFamily="2" charset="2"/>
              </a:rPr>
              <a:t></a:t>
            </a:r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Direct manipulation</a:t>
            </a:r>
          </a:p>
          <a:p>
            <a:pPr lvl="2" eaLnBrk="1" hangingPunct="1"/>
            <a:r>
              <a:rPr lang="en-US" altLang="da-DK" noProof="0" dirty="0"/>
              <a:t>Manipulate objects directly using the mouse</a:t>
            </a:r>
          </a:p>
          <a:p>
            <a:pPr lvl="1" eaLnBrk="1" hangingPunct="1"/>
            <a:r>
              <a:rPr lang="en-US" altLang="da-DK" noProof="0" dirty="0"/>
              <a:t>Semantic constraints</a:t>
            </a:r>
          </a:p>
          <a:p>
            <a:pPr lvl="2" eaLnBrk="1" hangingPunct="1"/>
            <a:r>
              <a:rPr lang="en-US" altLang="da-DK" noProof="0" dirty="0"/>
              <a:t>Keep objects semantically linked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CA4CC-5ABD-41B5-A64E-BDFBD4C3E1EC}"/>
              </a:ext>
            </a:extLst>
          </p:cNvPr>
          <p:cNvSpPr/>
          <p:nvPr/>
        </p:nvSpPr>
        <p:spPr>
          <a:xfrm rot="978415">
            <a:off x="5410200" y="2019300"/>
            <a:ext cx="3352800" cy="1447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Focus: 2D graphical systems like board game GUI’s.</a:t>
            </a:r>
          </a:p>
        </p:txBody>
      </p:sp>
    </p:spTree>
    <p:extLst>
      <p:ext uri="{BB962C8B-B14F-4D97-AF65-F5344CB8AC3E}">
        <p14:creationId xmlns:p14="http://schemas.microsoft.com/office/powerpoint/2010/main" val="2147285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: Role Diagram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139032"/>
            <a:ext cx="78009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1"/>
          <p:cNvSpPr>
            <a:spLocks noChangeArrowheads="1"/>
          </p:cNvSpPr>
          <p:nvPr/>
        </p:nvSpPr>
        <p:spPr bwMode="auto">
          <a:xfrm>
            <a:off x="377826" y="3173678"/>
            <a:ext cx="8380413" cy="2112698"/>
          </a:xfrm>
          <a:prstGeom prst="rect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1" name="Rectangle 2"/>
          <p:cNvSpPr>
            <a:spLocks noChangeArrowheads="1"/>
          </p:cNvSpPr>
          <p:nvPr/>
        </p:nvSpPr>
        <p:spPr bwMode="auto">
          <a:xfrm>
            <a:off x="5864226" y="989542"/>
            <a:ext cx="3006725" cy="1854729"/>
          </a:xfrm>
          <a:prstGeom prst="rect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22" name="Rectangle 3"/>
          <p:cNvSpPr>
            <a:spLocks noChangeArrowheads="1"/>
          </p:cNvSpPr>
          <p:nvPr/>
        </p:nvSpPr>
        <p:spPr bwMode="auto">
          <a:xfrm>
            <a:off x="679450" y="1068917"/>
            <a:ext cx="2516188" cy="1609990"/>
          </a:xfrm>
          <a:prstGeom prst="rect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47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/>
              <a:t>Tool: The Controller role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189201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: Tool Interaction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Basic paradigm: </a:t>
            </a:r>
            <a:r>
              <a:rPr lang="en-US" altLang="da-DK" i="1" noProof="0" dirty="0"/>
              <a:t>Direct Manipulation</a:t>
            </a:r>
          </a:p>
          <a:p>
            <a:pPr eaLnBrk="1" hangingPunct="1"/>
            <a:endParaRPr lang="en-US" altLang="da-DK" i="1" noProof="0" dirty="0"/>
          </a:p>
          <a:p>
            <a:pPr eaLnBrk="1" hangingPunct="1"/>
            <a:r>
              <a:rPr lang="en-US" altLang="da-DK" i="1" noProof="0" dirty="0"/>
              <a:t>[Demo: puzzle]</a:t>
            </a:r>
          </a:p>
        </p:txBody>
      </p:sp>
      <p:pic>
        <p:nvPicPr>
          <p:cNvPr id="40967" name="Picture 4" descr="m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7" y="2095500"/>
            <a:ext cx="2312894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0059A-F2A6-47B2-99C9-4302E9785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85381"/>
            <a:ext cx="75152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6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View -&gt; Controller interaction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Mouse events </a:t>
            </a:r>
            <a:r>
              <a:rPr lang="en-US" altLang="da-DK" i="1" noProof="0" dirty="0"/>
              <a:t>do</a:t>
            </a:r>
            <a:r>
              <a:rPr lang="en-US" altLang="da-DK" noProof="0" dirty="0"/>
              <a:t> hit the</a:t>
            </a:r>
            <a:r>
              <a:rPr lang="en-DK" altLang="da-DK" noProof="0" dirty="0"/>
              <a:t> Swing</a:t>
            </a:r>
            <a:r>
              <a:rPr lang="en-US" altLang="da-DK" noProof="0" dirty="0"/>
              <a:t> </a:t>
            </a:r>
            <a:r>
              <a:rPr lang="en-US" altLang="da-DK" noProof="0" dirty="0" err="1"/>
              <a:t>JPanel</a:t>
            </a:r>
            <a:r>
              <a:rPr lang="en-US" altLang="da-DK" noProof="0" dirty="0"/>
              <a:t>, but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simply delegates to its active tool...</a:t>
            </a:r>
            <a:endParaRPr lang="en-DK" altLang="da-DK" noProof="0" dirty="0"/>
          </a:p>
          <a:p>
            <a:pPr eaLnBrk="1" hangingPunct="1"/>
            <a:endParaRPr lang="en-DK" altLang="da-DK" dirty="0"/>
          </a:p>
          <a:p>
            <a:pPr lvl="1" eaLnBrk="1" hangingPunct="1"/>
            <a:r>
              <a:rPr lang="en-DK" altLang="da-DK" noProof="0" dirty="0"/>
              <a:t>The State pattern in</a:t>
            </a:r>
            <a:br>
              <a:rPr lang="en-DK" altLang="da-DK" noProof="0" dirty="0"/>
            </a:br>
            <a:r>
              <a:rPr lang="en-DK" altLang="da-DK" noProof="0" dirty="0"/>
              <a:t>action</a:t>
            </a:r>
          </a:p>
          <a:p>
            <a:pPr lvl="2" eaLnBrk="1" hangingPunct="1"/>
            <a:r>
              <a:rPr lang="en-DK" altLang="da-DK" i="1" noProof="0" dirty="0"/>
              <a:t>Let the tool do the job</a:t>
            </a:r>
            <a:endParaRPr lang="en-US" altLang="da-DK" i="1" noProof="0" dirty="0"/>
          </a:p>
        </p:txBody>
      </p:sp>
      <p:pic>
        <p:nvPicPr>
          <p:cNvPr id="41991" name="Picture 4" descr="minidraw-dynamic-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4" y="2041261"/>
            <a:ext cx="4530725" cy="32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2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altLang="da-DK" noProof="0" dirty="0" err="1"/>
              <a:t>MiniDraw</a:t>
            </a:r>
            <a:r>
              <a:rPr lang="en-DK" altLang="da-DK" noProof="0" dirty="0"/>
              <a:t> </a:t>
            </a:r>
            <a:r>
              <a:rPr lang="en-DK" altLang="da-DK" noProof="0" dirty="0" err="1"/>
              <a:t>vrs</a:t>
            </a:r>
            <a:r>
              <a:rPr lang="en-DK" altLang="da-DK" noProof="0" dirty="0"/>
              <a:t> MVC</a:t>
            </a:r>
            <a:endParaRPr lang="en-US" altLang="da-DK" noProof="0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altLang="da-DK" noProof="0" dirty="0" err="1"/>
              <a:t>MiniDraw</a:t>
            </a:r>
            <a:r>
              <a:rPr lang="en-DK" altLang="da-DK" noProof="0" dirty="0"/>
              <a:t> uses a ‘middle man’: The Editor</a:t>
            </a:r>
            <a:endParaRPr lang="en-US" altLang="da-DK" noProof="0" dirty="0">
              <a:sym typeface="Wingdings" pitchFamily="2" charset="2"/>
            </a:endParaRPr>
          </a:p>
          <a:p>
            <a:endParaRPr lang="en-US" altLang="da-DK" noProof="0" dirty="0">
              <a:sym typeface="Wingdings" pitchFamily="2" charset="2"/>
            </a:endParaRPr>
          </a:p>
          <a:p>
            <a:endParaRPr lang="en-DK" altLang="da-DK" i="1" noProof="0" dirty="0">
              <a:sym typeface="Wingdings" pitchFamily="2" charset="2"/>
            </a:endParaRPr>
          </a:p>
          <a:p>
            <a:pPr lvl="1"/>
            <a:endParaRPr lang="en-DK" altLang="da-DK" noProof="0" dirty="0">
              <a:sym typeface="Wingdings" pitchFamily="2" charset="2"/>
            </a:endParaRPr>
          </a:p>
          <a:p>
            <a:pPr lvl="1"/>
            <a:r>
              <a:rPr lang="en-DK" altLang="da-DK" noProof="0" dirty="0">
                <a:sym typeface="Wingdings" pitchFamily="2" charset="2"/>
              </a:rPr>
              <a:t>The </a:t>
            </a:r>
            <a:r>
              <a:rPr lang="en-US" altLang="da-DK" noProof="0" dirty="0">
                <a:sym typeface="Wingdings" pitchFamily="2" charset="2"/>
              </a:rPr>
              <a:t>view requests access to the </a:t>
            </a:r>
            <a:r>
              <a:rPr lang="en-US" altLang="da-DK" i="1" noProof="0" dirty="0">
                <a:sym typeface="Wingdings" pitchFamily="2" charset="2"/>
              </a:rPr>
              <a:t>editor’s current tool</a:t>
            </a:r>
          </a:p>
          <a:p>
            <a:pPr lvl="2"/>
            <a:r>
              <a:rPr lang="en-US" altLang="da-DK" i="1" noProof="0" dirty="0">
                <a:sym typeface="Wingdings" pitchFamily="2" charset="2"/>
              </a:rPr>
              <a:t>Aka: delegating the request to </a:t>
            </a:r>
            <a:r>
              <a:rPr lang="en-US" altLang="da-DK" i="1" noProof="0" dirty="0" err="1">
                <a:sym typeface="Wingdings" pitchFamily="2" charset="2"/>
              </a:rPr>
              <a:t>state.request</a:t>
            </a:r>
            <a:r>
              <a:rPr lang="en-US" altLang="da-DK" i="1" noProof="0" dirty="0">
                <a:sym typeface="Wingdings" pitchFamily="2" charset="2"/>
              </a:rPr>
              <a:t>()</a:t>
            </a:r>
          </a:p>
          <a:p>
            <a:pPr lvl="1"/>
            <a:endParaRPr lang="en-US" altLang="da-DK" noProof="0" dirty="0"/>
          </a:p>
        </p:txBody>
      </p:sp>
      <p:pic>
        <p:nvPicPr>
          <p:cNvPr id="440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390900"/>
            <a:ext cx="5848350" cy="18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C0099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40" name="Straight Connector 2"/>
          <p:cNvCxnSpPr>
            <a:cxnSpLocks noChangeShapeType="1"/>
          </p:cNvCxnSpPr>
          <p:nvPr/>
        </p:nvCxnSpPr>
        <p:spPr bwMode="auto">
          <a:xfrm flipV="1">
            <a:off x="1898972" y="4986785"/>
            <a:ext cx="1211263" cy="9260"/>
          </a:xfrm>
          <a:prstGeom prst="line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BBF1C-993C-1A96-DC4E-70729B024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58" y="1485900"/>
            <a:ext cx="4343400" cy="106248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0C9012-E90C-8091-A08D-DC5D2A1A1A87}"/>
              </a:ext>
            </a:extLst>
          </p:cNvPr>
          <p:cNvSpPr/>
          <p:nvPr/>
        </p:nvSpPr>
        <p:spPr>
          <a:xfrm>
            <a:off x="2971799" y="1522764"/>
            <a:ext cx="1512651" cy="792419"/>
          </a:xfrm>
          <a:custGeom>
            <a:avLst/>
            <a:gdLst>
              <a:gd name="connsiteX0" fmla="*/ 0 w 1595336"/>
              <a:gd name="connsiteY0" fmla="*/ 792419 h 792419"/>
              <a:gd name="connsiteX1" fmla="*/ 914400 w 1595336"/>
              <a:gd name="connsiteY1" fmla="*/ 4479 h 792419"/>
              <a:gd name="connsiteX2" fmla="*/ 1595336 w 1595336"/>
              <a:gd name="connsiteY2" fmla="*/ 529772 h 7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5336" h="792419">
                <a:moveTo>
                  <a:pt x="0" y="792419"/>
                </a:moveTo>
                <a:cubicBezTo>
                  <a:pt x="324255" y="420336"/>
                  <a:pt x="648511" y="48253"/>
                  <a:pt x="914400" y="4479"/>
                </a:cubicBezTo>
                <a:cubicBezTo>
                  <a:pt x="1180289" y="-39295"/>
                  <a:pt x="1387812" y="245238"/>
                  <a:pt x="1595336" y="529772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CB571-331F-3C2D-70DC-9702622A9172}"/>
              </a:ext>
            </a:extLst>
          </p:cNvPr>
          <p:cNvSpPr/>
          <p:nvPr/>
        </p:nvSpPr>
        <p:spPr>
          <a:xfrm>
            <a:off x="4844374" y="1468877"/>
            <a:ext cx="1245141" cy="573932"/>
          </a:xfrm>
          <a:custGeom>
            <a:avLst/>
            <a:gdLst>
              <a:gd name="connsiteX0" fmla="*/ 0 w 1245141"/>
              <a:gd name="connsiteY0" fmla="*/ 573932 h 573932"/>
              <a:gd name="connsiteX1" fmla="*/ 680937 w 1245141"/>
              <a:gd name="connsiteY1" fmla="*/ 0 h 573932"/>
              <a:gd name="connsiteX2" fmla="*/ 1245141 w 1245141"/>
              <a:gd name="connsiteY2" fmla="*/ 573932 h 57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141" h="573932">
                <a:moveTo>
                  <a:pt x="0" y="573932"/>
                </a:moveTo>
                <a:cubicBezTo>
                  <a:pt x="236707" y="286966"/>
                  <a:pt x="473414" y="0"/>
                  <a:pt x="680937" y="0"/>
                </a:cubicBezTo>
                <a:cubicBezTo>
                  <a:pt x="888460" y="0"/>
                  <a:pt x="1066800" y="286966"/>
                  <a:pt x="1245141" y="573932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92428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Tools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 has some simple tools defined</a:t>
            </a:r>
          </a:p>
        </p:txBody>
      </p:sp>
      <p:graphicFrame>
        <p:nvGraphicFramePr>
          <p:cNvPr id="45063" name="Object 9"/>
          <p:cNvGraphicFramePr>
            <a:graphicFrameLocks noChangeAspect="1"/>
          </p:cNvGraphicFramePr>
          <p:nvPr/>
        </p:nvGraphicFramePr>
        <p:xfrm>
          <a:off x="868364" y="1531938"/>
          <a:ext cx="7858125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8897561" imgH="4195122" progId="PaintShopPro">
                  <p:embed/>
                </p:oleObj>
              </mc:Choice>
              <mc:Fallback>
                <p:oleObj name="Paint Shop Pro Image" r:id="rId2" imgW="8897561" imgH="4195122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4" y="1531938"/>
                        <a:ext cx="7858125" cy="308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CC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2"/>
          <p:cNvSpPr>
            <a:spLocks noChangeArrowheads="1"/>
          </p:cNvSpPr>
          <p:nvPr/>
        </p:nvSpPr>
        <p:spPr bwMode="auto">
          <a:xfrm>
            <a:off x="6180139" y="1551781"/>
            <a:ext cx="2776537" cy="3332427"/>
          </a:xfrm>
          <a:prstGeom prst="rect">
            <a:avLst/>
          </a:prstGeom>
          <a:noFill/>
          <a:ln w="38100" algn="ctr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ECEBB-D06B-401D-3326-0EE2F176F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98" y="4954059"/>
            <a:ext cx="20448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03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It is very simple to set a new tool: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 err="1"/>
              <a:t>editor.setTool</a:t>
            </a:r>
            <a:r>
              <a:rPr lang="en-US" altLang="da-DK" noProof="0" dirty="0"/>
              <a:t>( t );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where t is the tool you want to become active.</a:t>
            </a:r>
            <a:endParaRPr lang="en-DK" altLang="da-DK" noProof="0" dirty="0"/>
          </a:p>
          <a:p>
            <a:pPr eaLnBrk="1" hangingPunct="1"/>
            <a:endParaRPr lang="en-DK" altLang="da-DK" b="1" dirty="0"/>
          </a:p>
          <a:p>
            <a:pPr eaLnBrk="1" hangingPunct="1"/>
            <a:r>
              <a:rPr lang="en-DK" altLang="da-DK" b="1" dirty="0"/>
              <a:t>Framework: You can define your own tool types!</a:t>
            </a:r>
          </a:p>
          <a:p>
            <a:pPr lvl="1" eaLnBrk="1" hangingPunct="1"/>
            <a:r>
              <a:rPr lang="en-DK" altLang="da-DK" b="1" noProof="0" dirty="0"/>
              <a:t>A framework </a:t>
            </a:r>
            <a:r>
              <a:rPr lang="en-DK" altLang="da-DK" b="1" noProof="0" dirty="0">
                <a:solidFill>
                  <a:srgbClr val="FF0000"/>
                </a:solidFill>
              </a:rPr>
              <a:t>hotspot</a:t>
            </a:r>
            <a:endParaRPr lang="en-US" altLang="da-DK" b="1" noProof="0" dirty="0">
              <a:solidFill>
                <a:srgbClr val="FF0000"/>
              </a:solidFill>
            </a:endParaRPr>
          </a:p>
          <a:p>
            <a:pPr eaLnBrk="1" hangingPunct="1"/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75" y="1028700"/>
            <a:ext cx="2197325" cy="12535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62400" y="1562100"/>
            <a:ext cx="2450875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the code equivalent of this UI tool box</a:t>
            </a:r>
            <a:endParaRPr lang="da-DK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72200" y="2095500"/>
            <a:ext cx="762000" cy="1867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6600" y="2065646"/>
            <a:ext cx="609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91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/>
              <a:t>Drawing: The Model role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da-DK" i="1" dirty="0" err="1"/>
              <a:t>MiniDraw</a:t>
            </a:r>
            <a:r>
              <a:rPr lang="en-GB" altLang="da-DK" i="1" dirty="0"/>
              <a:t> 3.x rewrote the</a:t>
            </a:r>
            <a:br>
              <a:rPr lang="en-GB" altLang="da-DK" i="1" dirty="0"/>
            </a:br>
            <a:r>
              <a:rPr lang="en-GB" altLang="da-DK" i="1" dirty="0"/>
              <a:t>code base to be purely</a:t>
            </a:r>
            <a:br>
              <a:rPr lang="en-GB" altLang="da-DK" i="1" dirty="0"/>
            </a:br>
            <a:r>
              <a:rPr lang="en-GB" altLang="da-DK" i="1" dirty="0"/>
              <a:t>compositional.</a:t>
            </a:r>
          </a:p>
        </p:txBody>
      </p:sp>
    </p:spTree>
    <p:extLst>
      <p:ext uri="{BB962C8B-B14F-4D97-AF65-F5344CB8AC3E}">
        <p14:creationId xmlns:p14="http://schemas.microsoft.com/office/powerpoint/2010/main" val="2270413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79CE-F1E9-4C23-94B1-EBD9E69F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9B0CC-E2BA-4226-8E04-EACA3D49D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Drawing – is responsible for quite a lot…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model that in the </a:t>
            </a:r>
            <a:r>
              <a:rPr lang="en-US" i="1" dirty="0"/>
              <a:t>compositional paradigm?</a:t>
            </a:r>
          </a:p>
          <a:p>
            <a:pPr lvl="1"/>
            <a:r>
              <a:rPr lang="en-US" b="1" i="1" dirty="0"/>
              <a:t>By composition, of course!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C9AC1-062F-48F8-BD73-58883807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86B8-6A77-4E73-8624-8A1C5065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2B7DD-F70E-40F8-9FA9-779CEB6D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804560-2E94-43D4-998C-B161A3114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2100"/>
            <a:ext cx="7543800" cy="21050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05400" y="4533900"/>
            <a:ext cx="33528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… and we partially covered that in Week 6: Compositional Design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51709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5479-10B1-4AED-8774-85FDF973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Interface in </a:t>
            </a:r>
            <a:r>
              <a:rPr lang="en-US" dirty="0" err="1"/>
              <a:t>MiniDraw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EDAD-1D24-4869-AA61-E4D2DE2CC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– it is defined in terms of </a:t>
            </a:r>
            <a:r>
              <a:rPr lang="en-US" i="1" dirty="0"/>
              <a:t>fine-grained roles</a:t>
            </a:r>
          </a:p>
          <a:p>
            <a:pPr lvl="1"/>
            <a:r>
              <a:rPr lang="en-US" i="1" dirty="0"/>
              <a:t>Role interfaces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A228-975B-4E52-A6BD-F0F969C2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E571-49EB-4504-9D2F-FF4EFA37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304C-56EB-45E9-9BF8-C6900113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BCFE7-055E-4DAC-855E-C456B6F3B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60" y="1912900"/>
            <a:ext cx="7287479" cy="5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9484F7-9270-4465-A7D0-D6FAA37A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36" y="2686825"/>
            <a:ext cx="7543800" cy="21050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A20016-3017-4346-910E-F36027C56056}"/>
              </a:ext>
            </a:extLst>
          </p:cNvPr>
          <p:cNvSpPr/>
          <p:nvPr/>
        </p:nvSpPr>
        <p:spPr>
          <a:xfrm>
            <a:off x="4343400" y="1886441"/>
            <a:ext cx="1905000" cy="2550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F4F4A8-2F68-443F-9C39-B422AA320B62}"/>
              </a:ext>
            </a:extLst>
          </p:cNvPr>
          <p:cNvSpPr/>
          <p:nvPr/>
        </p:nvSpPr>
        <p:spPr>
          <a:xfrm>
            <a:off x="1295400" y="3086100"/>
            <a:ext cx="4267200" cy="609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BA843-9F3E-4ACC-AF22-7BF21E7A0896}"/>
              </a:ext>
            </a:extLst>
          </p:cNvPr>
          <p:cNvSpPr/>
          <p:nvPr/>
        </p:nvSpPr>
        <p:spPr>
          <a:xfrm>
            <a:off x="6248400" y="1859982"/>
            <a:ext cx="1905000" cy="2815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1BFF7B-5C4A-4A77-8734-33463860EE77}"/>
              </a:ext>
            </a:extLst>
          </p:cNvPr>
          <p:cNvSpPr/>
          <p:nvPr/>
        </p:nvSpPr>
        <p:spPr>
          <a:xfrm>
            <a:off x="1295400" y="3695700"/>
            <a:ext cx="7391400" cy="48492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5A7C0F-B466-421A-B2C0-45362B6DB8A2}"/>
              </a:ext>
            </a:extLst>
          </p:cNvPr>
          <p:cNvSpPr/>
          <p:nvPr/>
        </p:nvSpPr>
        <p:spPr>
          <a:xfrm>
            <a:off x="3962400" y="2141500"/>
            <a:ext cx="3429000" cy="28151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29261-F397-42EA-81A3-7EAB97711A79}"/>
              </a:ext>
            </a:extLst>
          </p:cNvPr>
          <p:cNvSpPr/>
          <p:nvPr/>
        </p:nvSpPr>
        <p:spPr>
          <a:xfrm>
            <a:off x="1281539" y="4207084"/>
            <a:ext cx="7405261" cy="484925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History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 is downsized from </a:t>
            </a:r>
            <a:r>
              <a:rPr lang="en-US" altLang="da-DK" noProof="0" dirty="0" err="1"/>
              <a:t>JHotDraw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 err="1"/>
              <a:t>JHotDraw</a:t>
            </a:r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Thomas Eggenschwiler and Erich Gamma</a:t>
            </a:r>
          </a:p>
          <a:p>
            <a:pPr lvl="1" eaLnBrk="1" hangingPunct="1"/>
            <a:r>
              <a:rPr lang="en-US" altLang="da-DK" noProof="0" dirty="0"/>
              <a:t>Java version of </a:t>
            </a:r>
            <a:r>
              <a:rPr lang="en-US" altLang="da-DK" noProof="0" dirty="0" err="1"/>
              <a:t>HotDraw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 err="1"/>
              <a:t>HotDraw</a:t>
            </a:r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Kent Beck and Ward Cunningham.</a:t>
            </a:r>
          </a:p>
          <a:p>
            <a:pPr lvl="1" eaLnBrk="1" hangingPunct="1"/>
            <a:r>
              <a:rPr lang="en-US" altLang="da-DK" noProof="0" dirty="0"/>
              <a:t>Part of a </a:t>
            </a:r>
            <a:r>
              <a:rPr lang="en-US" altLang="da-DK" noProof="0" dirty="0" err="1"/>
              <a:t>smalltalk</a:t>
            </a:r>
            <a:r>
              <a:rPr lang="en-US" altLang="da-DK" noProof="0" dirty="0"/>
              <a:t> research project that lead to the ideas we now call </a:t>
            </a:r>
            <a:r>
              <a:rPr lang="en-US" altLang="da-DK" i="1" noProof="0" dirty="0"/>
              <a:t>design patterns</a:t>
            </a:r>
            <a:r>
              <a:rPr lang="en-US" altLang="da-DK" noProof="0" dirty="0"/>
              <a:t> and </a:t>
            </a:r>
            <a:r>
              <a:rPr lang="en-US" altLang="da-DK" i="1" noProof="0" dirty="0"/>
              <a:t>frameworks</a:t>
            </a:r>
            <a:endParaRPr lang="en-US" altLang="da-DK" i="1" dirty="0"/>
          </a:p>
          <a:p>
            <a:pPr eaLnBrk="1" hangingPunct="1"/>
            <a:endParaRPr lang="en-US" altLang="da-DK" b="1" i="1" noProof="0" dirty="0"/>
          </a:p>
          <a:p>
            <a:pPr marL="457200" lvl="1" indent="0" eaLnBrk="1" hangingPunct="1">
              <a:buNone/>
            </a:pPr>
            <a:endParaRPr lang="en-US" altLang="da-DK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646B-15D6-4170-B598-25292F5B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 Interface is nearly Empty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3628-1470-4513-967F-EA632BF9A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little extra responsibility is all there is…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E397E-C89C-4A0E-A104-8AFBC1ED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D8F7-F533-46BD-A37C-84329D92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1317-A18B-4935-A92C-5492DDA9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BAEC7B-C9CD-4588-A771-D48E88B1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485900"/>
            <a:ext cx="4686300" cy="3514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D6067F-7DA8-4CD3-A333-172D1E94144E}"/>
              </a:ext>
            </a:extLst>
          </p:cNvPr>
          <p:cNvCxnSpPr/>
          <p:nvPr/>
        </p:nvCxnSpPr>
        <p:spPr>
          <a:xfrm>
            <a:off x="1752600" y="2628900"/>
            <a:ext cx="2057400" cy="152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9014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: Drawing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Static view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791E3-4B0A-4EB4-82D6-34AAA239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5900"/>
            <a:ext cx="7867494" cy="3784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9778FA-753A-4046-9F4D-438C721B6B0B}"/>
              </a:ext>
            </a:extLst>
          </p:cNvPr>
          <p:cNvSpPr/>
          <p:nvPr/>
        </p:nvSpPr>
        <p:spPr>
          <a:xfrm>
            <a:off x="1219200" y="4152900"/>
            <a:ext cx="7086600" cy="11440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0DB0F6-AEB4-47DD-B485-D19094F5FE66}"/>
              </a:ext>
            </a:extLst>
          </p:cNvPr>
          <p:cNvSpPr/>
          <p:nvPr/>
        </p:nvSpPr>
        <p:spPr>
          <a:xfrm>
            <a:off x="6096000" y="1459440"/>
            <a:ext cx="2438400" cy="86465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79FB9A-6E1C-4E89-92FD-0386C7E048F5}"/>
              </a:ext>
            </a:extLst>
          </p:cNvPr>
          <p:cNvSpPr/>
          <p:nvPr/>
        </p:nvSpPr>
        <p:spPr>
          <a:xfrm>
            <a:off x="381000" y="1485900"/>
            <a:ext cx="3505200" cy="24384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4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: Drawing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But how does the view get repainted?</a:t>
            </a:r>
          </a:p>
          <a:p>
            <a:pPr lvl="1" eaLnBrk="1" hangingPunct="1"/>
            <a:r>
              <a:rPr lang="en-US" altLang="da-DK" i="1" noProof="0" dirty="0"/>
              <a:t>Double</a:t>
            </a:r>
            <a:r>
              <a:rPr lang="en-US" altLang="da-DK" noProof="0" dirty="0"/>
              <a:t> observer chain</a:t>
            </a:r>
          </a:p>
          <a:p>
            <a:pPr lvl="2" eaLnBrk="1" hangingPunct="1"/>
            <a:r>
              <a:rPr lang="en-US" altLang="da-DK" noProof="0" dirty="0"/>
              <a:t>Figure </a:t>
            </a:r>
            <a:r>
              <a:rPr lang="en-US" altLang="da-DK" i="1" noProof="0" dirty="0"/>
              <a:t>notifies</a:t>
            </a:r>
            <a:r>
              <a:rPr lang="en-US" altLang="da-DK" noProof="0" dirty="0"/>
              <a:t> drawing, which again </a:t>
            </a:r>
            <a:r>
              <a:rPr lang="en-US" altLang="da-DK" i="1" noProof="0" dirty="0"/>
              <a:t>notifies </a:t>
            </a:r>
            <a:r>
              <a:rPr lang="en-US" altLang="da-DK" noProof="0" dirty="0"/>
              <a:t>drawing view.</a:t>
            </a:r>
          </a:p>
        </p:txBody>
      </p:sp>
      <p:pic>
        <p:nvPicPr>
          <p:cNvPr id="49159" name="Picture 4" descr="minidraw-dynamic-re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374636"/>
            <a:ext cx="7016750" cy="293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58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Exercise: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Observer pattern has two </a:t>
            </a:r>
            <a:r>
              <a:rPr lang="en-US" altLang="da-DK" i="1" noProof="0" dirty="0"/>
              <a:t>roles</a:t>
            </a:r>
          </a:p>
          <a:p>
            <a:pPr lvl="1" eaLnBrk="1" hangingPunct="1"/>
            <a:r>
              <a:rPr lang="en-US" altLang="da-DK" i="1" noProof="0" dirty="0"/>
              <a:t>Subject</a:t>
            </a:r>
            <a:r>
              <a:rPr lang="en-US" altLang="da-DK" noProof="0" dirty="0"/>
              <a:t>: Container of data</a:t>
            </a:r>
          </a:p>
          <a:p>
            <a:pPr lvl="1" eaLnBrk="1" hangingPunct="1"/>
            <a:r>
              <a:rPr lang="en-US" altLang="da-DK" i="1" noProof="0" dirty="0"/>
              <a:t>Observer</a:t>
            </a:r>
            <a:r>
              <a:rPr lang="en-US" altLang="da-DK" noProof="0" dirty="0"/>
              <a:t>: Object to notify upon data changes</a:t>
            </a:r>
          </a:p>
          <a:p>
            <a:pPr eaLnBrk="1" hangingPunct="1"/>
            <a:r>
              <a:rPr lang="en-US" altLang="da-DK" noProof="0" dirty="0"/>
              <a:t>Who are who here???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687389" y="3536157"/>
            <a:ext cx="2236787" cy="51064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DrawingView</a:t>
            </a:r>
          </a:p>
        </p:txBody>
      </p:sp>
      <p:sp>
        <p:nvSpPr>
          <p:cNvPr id="50184" name="Rectangle 5"/>
          <p:cNvSpPr>
            <a:spLocks noChangeArrowheads="1"/>
          </p:cNvSpPr>
          <p:nvPr/>
        </p:nvSpPr>
        <p:spPr bwMode="auto">
          <a:xfrm>
            <a:off x="3548064" y="3530865"/>
            <a:ext cx="2236787" cy="51064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Drawing</a:t>
            </a: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6416675" y="3521605"/>
            <a:ext cx="2236788" cy="51064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50186" name="Line 7"/>
          <p:cNvSpPr>
            <a:spLocks noChangeShapeType="1"/>
          </p:cNvSpPr>
          <p:nvPr/>
        </p:nvSpPr>
        <p:spPr bwMode="auto">
          <a:xfrm flipV="1">
            <a:off x="2914650" y="3762375"/>
            <a:ext cx="628650" cy="6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8"/>
          <p:cNvSpPr>
            <a:spLocks noChangeShapeType="1"/>
          </p:cNvSpPr>
          <p:nvPr/>
        </p:nvSpPr>
        <p:spPr bwMode="auto">
          <a:xfrm flipV="1">
            <a:off x="5784850" y="3772958"/>
            <a:ext cx="628650" cy="66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32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CC98-914A-490C-9162-FAD9B640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the last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03D18-1263-4225-9F0A-04EEDD02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role that the Drawing serves…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is to </a:t>
            </a:r>
            <a:r>
              <a:rPr lang="en-US" i="1" dirty="0"/>
              <a:t>listen to any change </a:t>
            </a:r>
            <a:br>
              <a:rPr lang="en-US" i="1" dirty="0"/>
            </a:br>
            <a:r>
              <a:rPr lang="en-US" i="1" dirty="0"/>
              <a:t>events from the figures it </a:t>
            </a:r>
            <a:br>
              <a:rPr lang="en-US" i="1" dirty="0"/>
            </a:br>
            <a:r>
              <a:rPr lang="en-US" i="1" dirty="0"/>
              <a:t>contains</a:t>
            </a:r>
            <a:r>
              <a:rPr lang="en-US" dirty="0"/>
              <a:t> in order to be able </a:t>
            </a:r>
            <a:br>
              <a:rPr lang="en-US" dirty="0"/>
            </a:br>
            <a:r>
              <a:rPr lang="en-US" dirty="0"/>
              <a:t>to fire the drawing event…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847CE-AA07-4EEE-A0B8-C3FC2EC3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18B3C-B4DE-4EFB-823F-183F52D7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AD177-646F-4AEB-8130-D44FD3C2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855D9-63C2-469F-B40D-E3DE9CD2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60" y="1638300"/>
            <a:ext cx="7287479" cy="563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8EE384-9F31-4481-B8A3-BE84A5B90DE2}"/>
              </a:ext>
            </a:extLst>
          </p:cNvPr>
          <p:cNvSpPr/>
          <p:nvPr/>
        </p:nvSpPr>
        <p:spPr>
          <a:xfrm>
            <a:off x="1600200" y="1866900"/>
            <a:ext cx="2438400" cy="335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4DDE18-68E4-4DD2-B3BE-0E20A8685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25" y="2696671"/>
            <a:ext cx="3781475" cy="1989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36EC7D-B825-42DB-9249-8619B578D0FE}"/>
              </a:ext>
            </a:extLst>
          </p:cNvPr>
          <p:cNvSpPr/>
          <p:nvPr/>
        </p:nvSpPr>
        <p:spPr>
          <a:xfrm>
            <a:off x="4800600" y="2696671"/>
            <a:ext cx="2209800" cy="92282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06A204-B0B6-4ACC-9F1E-83FA7BB4F514}"/>
              </a:ext>
            </a:extLst>
          </p:cNvPr>
          <p:cNvSpPr/>
          <p:nvPr/>
        </p:nvSpPr>
        <p:spPr>
          <a:xfrm>
            <a:off x="6858000" y="3708665"/>
            <a:ext cx="1933525" cy="59663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6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any object, including a Figure itself, can listen to </a:t>
            </a:r>
            <a:r>
              <a:rPr lang="en-US" dirty="0" err="1"/>
              <a:t>FigureChangs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We can create </a:t>
            </a:r>
            <a:r>
              <a:rPr lang="en-US" i="1" dirty="0"/>
              <a:t>semantic bindings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MiniDraw</a:t>
            </a:r>
            <a:r>
              <a:rPr lang="en-US" dirty="0"/>
              <a:t> can be used for to</a:t>
            </a:r>
            <a:br>
              <a:rPr lang="en-US" dirty="0"/>
            </a:br>
            <a:r>
              <a:rPr lang="en-US" dirty="0"/>
              <a:t>create a UML diagram editor…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476500"/>
            <a:ext cx="33070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7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 err="1"/>
              <a:t>DrawingView</a:t>
            </a:r>
            <a:r>
              <a:rPr lang="en-US" altLang="da-DK" noProof="0" dirty="0"/>
              <a:t>: The View role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28893163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View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View is rather simple</a:t>
            </a:r>
          </a:p>
          <a:p>
            <a:pPr lvl="1" eaLnBrk="1" hangingPunct="1"/>
            <a:r>
              <a:rPr lang="en-US" altLang="da-DK" noProof="0" dirty="0" err="1"/>
              <a:t>JPanel</a:t>
            </a:r>
            <a:r>
              <a:rPr lang="en-US" altLang="da-DK" noProof="0" dirty="0"/>
              <a:t> to couple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to concrete Swing GUI implementation</a:t>
            </a:r>
          </a:p>
          <a:p>
            <a:pPr lvl="1" eaLnBrk="1" hangingPunct="1"/>
            <a:r>
              <a:rPr lang="en-US" altLang="da-DK" noProof="0" dirty="0"/>
              <a:t>Listen to mouse events to forward them to tool/controller.</a:t>
            </a:r>
          </a:p>
        </p:txBody>
      </p:sp>
      <p:pic>
        <p:nvPicPr>
          <p:cNvPr id="5223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2628900"/>
            <a:ext cx="6094413" cy="243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4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The Compositional Advantage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Note that this design </a:t>
            </a:r>
            <a:r>
              <a:rPr lang="en-US" altLang="da-DK" b="1" noProof="0" dirty="0"/>
              <a:t>combines two frameworks</a:t>
            </a:r>
          </a:p>
          <a:p>
            <a:pPr lvl="1"/>
            <a:r>
              <a:rPr lang="en-US" altLang="da-DK" noProof="0" dirty="0" err="1"/>
              <a:t>MiniDraw</a:t>
            </a:r>
            <a:r>
              <a:rPr lang="en-US" altLang="da-DK" noProof="0" dirty="0"/>
              <a:t>		and		Swing</a:t>
            </a:r>
          </a:p>
          <a:p>
            <a:pPr lvl="1"/>
            <a:r>
              <a:rPr lang="en-US" altLang="da-DK" noProof="0" dirty="0"/>
              <a:t>If </a:t>
            </a:r>
            <a:r>
              <a:rPr lang="en-US" altLang="da-DK" noProof="0" dirty="0" err="1"/>
              <a:t>DrawingView</a:t>
            </a:r>
            <a:r>
              <a:rPr lang="en-US" altLang="da-DK" noProof="0" dirty="0"/>
              <a:t> was </a:t>
            </a:r>
            <a:r>
              <a:rPr lang="en-US" altLang="da-DK" i="1" noProof="0" dirty="0"/>
              <a:t>not</a:t>
            </a:r>
            <a:r>
              <a:rPr lang="en-US" altLang="da-DK" noProof="0" dirty="0"/>
              <a:t> an interface then </a:t>
            </a:r>
            <a:r>
              <a:rPr lang="en-US" altLang="da-DK" sz="3200" noProof="0" dirty="0">
                <a:sym typeface="Wingdings" pitchFamily="2" charset="2"/>
              </a:rPr>
              <a:t></a:t>
            </a:r>
          </a:p>
        </p:txBody>
      </p:sp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2864115"/>
            <a:ext cx="6094413" cy="243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66814" y="3686969"/>
            <a:ext cx="4376737" cy="1000125"/>
          </a:xfrm>
          <a:prstGeom prst="rect">
            <a:avLst/>
          </a:prstGeom>
          <a:noFill/>
          <a:ln w="38100" algn="ctr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3486150" y="2734469"/>
            <a:ext cx="2152650" cy="2028031"/>
          </a:xfrm>
          <a:prstGeom prst="rect">
            <a:avLst/>
          </a:prstGeom>
          <a:noFill/>
          <a:ln w="38100" algn="ctr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20E6C-1FFC-451A-B058-B48D57CCC2D3}"/>
              </a:ext>
            </a:extLst>
          </p:cNvPr>
          <p:cNvSpPr/>
          <p:nvPr/>
        </p:nvSpPr>
        <p:spPr>
          <a:xfrm>
            <a:off x="6019800" y="4701646"/>
            <a:ext cx="2576515" cy="84798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Porting to </a:t>
            </a:r>
            <a:r>
              <a:rPr lang="en-DK" dirty="0"/>
              <a:t>JavaFX</a:t>
            </a:r>
            <a:r>
              <a:rPr lang="en-US" dirty="0"/>
              <a:t> </a:t>
            </a:r>
            <a:r>
              <a:rPr lang="en-DK" dirty="0"/>
              <a:t>is on the </a:t>
            </a:r>
            <a:r>
              <a:rPr lang="en-DK" dirty="0" err="1"/>
              <a:t>ToDo</a:t>
            </a:r>
            <a:r>
              <a:rPr lang="en-DK" dirty="0"/>
              <a:t> list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0608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pPr algn="ctr" eaLnBrk="1" hangingPunct="1"/>
            <a:r>
              <a:rPr lang="en-US" altLang="da-DK" noProof="0" dirty="0" err="1"/>
              <a:t>DrawingEditor</a:t>
            </a:r>
            <a:r>
              <a:rPr lang="en-US" altLang="da-DK" noProof="0" dirty="0"/>
              <a:t>: The Coordinator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238500"/>
            <a:ext cx="6400800" cy="14605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altLang="da-DK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B4E74-E97A-4D90-BF5F-D9FADEB1440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0BAE-773C-8D07-08E6-55D450EF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MiniDraw</a:t>
            </a:r>
            <a:r>
              <a:rPr lang="en-US" dirty="0"/>
              <a:t>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8388-10A0-6C46-E2A3-9FFB91A2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did extensive rewriting of </a:t>
            </a:r>
            <a:r>
              <a:rPr lang="en-US" dirty="0" err="1"/>
              <a:t>MiniDraw</a:t>
            </a:r>
            <a:r>
              <a:rPr lang="en-US" dirty="0"/>
              <a:t> Spring 2022.</a:t>
            </a:r>
          </a:p>
          <a:p>
            <a:pPr lvl="1"/>
            <a:r>
              <a:rPr lang="en-US" dirty="0" err="1"/>
              <a:t>HotStone</a:t>
            </a:r>
            <a:r>
              <a:rPr lang="en-US" dirty="0"/>
              <a:t> required more elaborate control of</a:t>
            </a:r>
          </a:p>
          <a:p>
            <a:pPr lvl="2"/>
            <a:r>
              <a:rPr lang="en-US" dirty="0"/>
              <a:t>Z-ordering</a:t>
            </a:r>
          </a:p>
          <a:p>
            <a:pPr lvl="2"/>
            <a:r>
              <a:rPr lang="en-US" dirty="0"/>
              <a:t>Concurrency (supporting ‘poor-man-animation’ using threads)</a:t>
            </a:r>
          </a:p>
          <a:p>
            <a:pPr lvl="1"/>
            <a:r>
              <a:rPr lang="en-US" dirty="0"/>
              <a:t>And the architecture was rewritten</a:t>
            </a:r>
          </a:p>
          <a:p>
            <a:pPr lvl="2"/>
            <a:r>
              <a:rPr lang="en-US" dirty="0"/>
              <a:t>Much more compositional approach than in </a:t>
            </a:r>
            <a:r>
              <a:rPr lang="en-US" dirty="0" err="1"/>
              <a:t>JHotDraw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Interesting observation</a:t>
            </a:r>
          </a:p>
          <a:p>
            <a:pPr lvl="1"/>
            <a:r>
              <a:rPr lang="en-US" b="1" i="1" dirty="0"/>
              <a:t>There were numerous tricky bugs that had never been exposed during the last 15 years !</a:t>
            </a:r>
          </a:p>
          <a:p>
            <a:pPr lvl="2"/>
            <a:r>
              <a:rPr lang="en-US" dirty="0"/>
              <a:t>Anti-Composition Axiom: System testing != Unit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4D5AA-B96E-A19F-89DE-AEFB89F1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30DF-A154-8B12-7756-48EA6B68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1C42D-92EB-210E-C337-072916D0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019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Static View</a:t>
            </a:r>
          </a:p>
        </p:txBody>
      </p:sp>
      <p:graphicFrame>
        <p:nvGraphicFramePr>
          <p:cNvPr id="55299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548125"/>
              </p:ext>
            </p:extLst>
          </p:nvPr>
        </p:nvGraphicFramePr>
        <p:xfrm>
          <a:off x="533400" y="2857500"/>
          <a:ext cx="7686675" cy="2123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8741463" imgH="2897561" progId="PaintShopPro">
                  <p:embed/>
                </p:oleObj>
              </mc:Choice>
              <mc:Fallback>
                <p:oleObj name="Paint Shop Pro Image" r:id="rId2" imgW="8741463" imgH="2897561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57500"/>
                        <a:ext cx="7686675" cy="2123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flat" cmpd="sng" algn="ctr">
                            <a:solidFill>
                              <a:srgbClr val="CC0099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286951"/>
              </p:ext>
            </p:extLst>
          </p:nvPr>
        </p:nvGraphicFramePr>
        <p:xfrm>
          <a:off x="1497015" y="1181100"/>
          <a:ext cx="6046786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4" imgW="8731707" imgH="2400000" progId="PaintShopPro">
                  <p:embed/>
                </p:oleObj>
              </mc:Choice>
              <mc:Fallback>
                <p:oleObj name="Paint Shop Pro Image" r:id="rId4" imgW="8731707" imgH="2400000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5" y="1181100"/>
                        <a:ext cx="6046786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47C9A-71D7-4353-8039-A99CDB4383C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8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/>
              <a:t>Implementation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1769863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Default Implementations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Most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roles have default implementations:</a:t>
            </a:r>
          </a:p>
          <a:p>
            <a:pPr lvl="1" eaLnBrk="1" hangingPunct="1"/>
            <a:r>
              <a:rPr lang="en-US" altLang="da-DK" noProof="0" dirty="0"/>
              <a:t>Interface </a:t>
            </a:r>
            <a:r>
              <a:rPr lang="en-US" altLang="da-DK" noProof="0" dirty="0">
                <a:latin typeface="Lucida Console" pitchFamily="49" charset="0"/>
              </a:rPr>
              <a:t>X</a:t>
            </a:r>
            <a:r>
              <a:rPr lang="en-US" altLang="da-DK" noProof="0" dirty="0"/>
              <a:t> has default implementation </a:t>
            </a:r>
            <a:r>
              <a:rPr lang="en-US" altLang="da-DK" noProof="0" dirty="0" err="1">
                <a:latin typeface="Lucida Console" pitchFamily="49" charset="0"/>
              </a:rPr>
              <a:t>StandardX</a:t>
            </a:r>
            <a:endParaRPr lang="en-US" altLang="da-DK" noProof="0" dirty="0">
              <a:latin typeface="Lucida Console" pitchFamily="49" charset="0"/>
            </a:endParaRPr>
          </a:p>
          <a:p>
            <a:pPr lvl="1" eaLnBrk="1" hangingPunct="1"/>
            <a:r>
              <a:rPr lang="en-US" altLang="da-DK" noProof="0" dirty="0" err="1">
                <a:latin typeface="Lucida Console" pitchFamily="49" charset="0"/>
              </a:rPr>
              <a:t>DrawingView</a:t>
            </a:r>
            <a:r>
              <a:rPr lang="en-US" altLang="da-DK" noProof="0" dirty="0">
                <a:latin typeface="Lucida Console" pitchFamily="49" charset="0"/>
              </a:rPr>
              <a:t> -&gt; </a:t>
            </a:r>
            <a:r>
              <a:rPr lang="en-US" altLang="da-DK" noProof="0" dirty="0" err="1">
                <a:latin typeface="Lucida Console" pitchFamily="49" charset="0"/>
              </a:rPr>
              <a:t>StandardDrawingView</a:t>
            </a:r>
            <a:endParaRPr lang="en-US" altLang="da-DK" noProof="0" dirty="0">
              <a:latin typeface="Lucida Console" pitchFamily="49" charset="0"/>
            </a:endParaRP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There are also some partial implementations:</a:t>
            </a:r>
          </a:p>
          <a:p>
            <a:pPr lvl="1" eaLnBrk="1" hangingPunct="1"/>
            <a:r>
              <a:rPr lang="en-US" altLang="da-DK" noProof="0" dirty="0"/>
              <a:t>Interface </a:t>
            </a:r>
            <a:r>
              <a:rPr lang="en-US" altLang="da-DK" noProof="0" dirty="0">
                <a:latin typeface="Lucida Console" pitchFamily="49" charset="0"/>
              </a:rPr>
              <a:t>X</a:t>
            </a:r>
            <a:r>
              <a:rPr lang="en-US" altLang="da-DK" noProof="0" dirty="0"/>
              <a:t> has partial implementation </a:t>
            </a:r>
            <a:r>
              <a:rPr lang="en-US" altLang="da-DK" noProof="0" dirty="0" err="1">
                <a:latin typeface="Lucida Console" pitchFamily="49" charset="0"/>
              </a:rPr>
              <a:t>AbstractX</a:t>
            </a:r>
            <a:endParaRPr lang="en-US" altLang="da-DK" noProof="0" dirty="0">
              <a:latin typeface="Lucida Console" pitchFamily="49" charset="0"/>
            </a:endParaRPr>
          </a:p>
          <a:p>
            <a:pPr lvl="1" eaLnBrk="1" hangingPunct="1"/>
            <a:r>
              <a:rPr lang="en-US" altLang="da-DK" noProof="0" dirty="0">
                <a:latin typeface="Lucida Console" pitchFamily="49" charset="0"/>
              </a:rPr>
              <a:t>Tool -&gt; </a:t>
            </a:r>
            <a:r>
              <a:rPr lang="en-US" altLang="da-DK" noProof="0" dirty="0" err="1">
                <a:latin typeface="Lucida Console" pitchFamily="49" charset="0"/>
              </a:rPr>
              <a:t>AbstractTool</a:t>
            </a:r>
            <a:endParaRPr lang="en-US" altLang="da-DK" noProof="0" dirty="0">
              <a:latin typeface="Lucida Console" pitchFamily="49" charset="0"/>
            </a:endParaRPr>
          </a:p>
          <a:p>
            <a:pPr lvl="1" eaLnBrk="1" hangingPunct="1"/>
            <a:r>
              <a:rPr lang="en-US" altLang="da-DK" noProof="0" dirty="0">
                <a:latin typeface="Lucida Console" pitchFamily="49" charset="0"/>
              </a:rPr>
              <a:t>Figure -&gt; </a:t>
            </a:r>
            <a:r>
              <a:rPr lang="en-US" altLang="da-DK" noProof="0" dirty="0" err="1">
                <a:latin typeface="Lucida Console" pitchFamily="49" charset="0"/>
              </a:rPr>
              <a:t>AbstractFigure</a:t>
            </a:r>
            <a:endParaRPr lang="en-US" altLang="da-DK" noProof="0" dirty="0">
              <a:latin typeface="Lucida Console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0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i="1" noProof="0" dirty="0"/>
              <a:t>Complex </a:t>
            </a:r>
            <a:r>
              <a:rPr lang="en-US" altLang="da-DK" i="1" noProof="0" dirty="0" err="1"/>
              <a:t>behaviour</a:t>
            </a:r>
            <a:r>
              <a:rPr lang="en-US" altLang="da-DK" i="1" noProof="0" dirty="0"/>
              <a:t> as a result of combining simple </a:t>
            </a:r>
            <a:r>
              <a:rPr lang="en-US" altLang="da-DK" i="1" noProof="0" dirty="0" err="1"/>
              <a:t>behaviour</a:t>
            </a:r>
            <a:r>
              <a:rPr lang="en-US" altLang="da-DK" i="1" noProof="0" dirty="0"/>
              <a:t>...</a:t>
            </a:r>
          </a:p>
          <a:p>
            <a:pPr eaLnBrk="1" hangingPunct="1"/>
            <a:endParaRPr lang="en-US" altLang="da-DK" i="1" noProof="0" dirty="0"/>
          </a:p>
          <a:p>
            <a:pPr eaLnBrk="1" hangingPunct="1"/>
            <a:r>
              <a:rPr lang="en-US" altLang="da-DK" noProof="0" dirty="0"/>
              <a:t>Example:</a:t>
            </a:r>
          </a:p>
          <a:p>
            <a:pPr lvl="1" eaLnBrk="1" hangingPunct="1"/>
            <a:r>
              <a:rPr lang="en-US" altLang="da-DK" noProof="0" dirty="0" err="1"/>
              <a:t>CompositionalDrawing</a:t>
            </a:r>
            <a:r>
              <a:rPr lang="en-US" altLang="da-DK" noProof="0" dirty="0"/>
              <a:t> implements Drawing</a:t>
            </a:r>
          </a:p>
          <a:p>
            <a:pPr lvl="2" eaLnBrk="1" hangingPunct="1"/>
            <a:endParaRPr lang="en-US" altLang="da-DK" noProof="0" dirty="0"/>
          </a:p>
        </p:txBody>
      </p:sp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Compositional Design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A0DD51-982A-4B76-8328-85F91B960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60" y="3665500"/>
            <a:ext cx="7287479" cy="563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24F8D0-22FE-49B6-9CBD-303E6E2056B5}"/>
              </a:ext>
            </a:extLst>
          </p:cNvPr>
          <p:cNvSpPr/>
          <p:nvPr/>
        </p:nvSpPr>
        <p:spPr>
          <a:xfrm>
            <a:off x="4343400" y="3639041"/>
            <a:ext cx="1905000" cy="25505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CF3836-DB31-41F5-94DC-2C1EF716CA03}"/>
              </a:ext>
            </a:extLst>
          </p:cNvPr>
          <p:cNvSpPr/>
          <p:nvPr/>
        </p:nvSpPr>
        <p:spPr>
          <a:xfrm>
            <a:off x="6248400" y="3612582"/>
            <a:ext cx="1905000" cy="2815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EE25D-34C6-43F0-8DC7-AD9DFAEEC520}"/>
              </a:ext>
            </a:extLst>
          </p:cNvPr>
          <p:cNvSpPr/>
          <p:nvPr/>
        </p:nvSpPr>
        <p:spPr>
          <a:xfrm>
            <a:off x="4038600" y="3894100"/>
            <a:ext cx="3352800" cy="28151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9DC31-13EF-4587-B079-BEF6C90BE966}"/>
              </a:ext>
            </a:extLst>
          </p:cNvPr>
          <p:cNvSpPr/>
          <p:nvPr/>
        </p:nvSpPr>
        <p:spPr>
          <a:xfrm>
            <a:off x="1676400" y="3883342"/>
            <a:ext cx="2286000" cy="335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How do we do that?</a:t>
            </a: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Proposal 1:</a:t>
            </a:r>
          </a:p>
          <a:p>
            <a:pPr lvl="1" eaLnBrk="1" hangingPunct="1"/>
            <a:r>
              <a:rPr lang="en-US" altLang="da-DK" i="1" noProof="0" dirty="0"/>
              <a:t>implement ahead...</a:t>
            </a:r>
          </a:p>
          <a:p>
            <a:pPr eaLnBrk="1" hangingPunct="1"/>
            <a:r>
              <a:rPr lang="en-US" altLang="da-DK" noProof="0" dirty="0"/>
              <a:t>Proposal 2:</a:t>
            </a:r>
          </a:p>
          <a:p>
            <a:pPr lvl="1" eaLnBrk="1" hangingPunct="1"/>
            <a:r>
              <a:rPr lang="en-US" altLang="da-DK" i="1" noProof="0" dirty="0"/>
              <a:t>encapsulate major responsibilities in separate objects and compose behavior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12BCB-E62A-469A-A28F-A0A134B3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198" y="2628899"/>
            <a:ext cx="4730602" cy="2668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304800" y="3111500"/>
            <a:ext cx="3352800" cy="609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… and we partially covered that in Week 6: Compositional Design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055566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Code view: delegations!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noProof="0" dirty="0"/>
              <a:t>Examples: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5EE38-E743-472E-8B2B-F88B63FB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8804"/>
            <a:ext cx="5553075" cy="148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E89AE-CE34-464E-A7B8-AB9DF97F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981325"/>
            <a:ext cx="572452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C6CFC0-8E32-47E5-8F78-A763F9512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8" y="3705225"/>
            <a:ext cx="3562350" cy="1590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1002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What do I achieve?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Implementing a custom Drawing</a:t>
            </a:r>
          </a:p>
          <a:p>
            <a:pPr lvl="1" eaLnBrk="1" hangingPunct="1"/>
            <a:r>
              <a:rPr lang="en-US" altLang="da-DK" noProof="0" dirty="0"/>
              <a:t>In which the figure collection works differently…</a:t>
            </a:r>
          </a:p>
          <a:p>
            <a:pPr lvl="2" eaLnBrk="1" hangingPunct="1"/>
            <a:r>
              <a:rPr lang="en-US" altLang="da-DK" dirty="0"/>
              <a:t>As in our </a:t>
            </a:r>
            <a:r>
              <a:rPr lang="en-US" altLang="da-DK" b="1" dirty="0" err="1"/>
              <a:t>HotStoneDrawing</a:t>
            </a:r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but I can </a:t>
            </a:r>
            <a:r>
              <a:rPr lang="en-US" altLang="da-DK" i="1" noProof="0" dirty="0"/>
              <a:t>reuse</a:t>
            </a:r>
            <a:r>
              <a:rPr lang="en-US" altLang="da-DK" noProof="0" dirty="0"/>
              <a:t> the collection, the selection and drawing-change handler behavior directly!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9BA77-409C-4BD5-A315-16E22E95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19" y="4535704"/>
            <a:ext cx="4710112" cy="1094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8FF09-EEEC-B458-4CC3-F50E5D8D3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5" y="2899881"/>
            <a:ext cx="55816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5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da-DK" noProof="0" dirty="0" err="1"/>
              <a:t>MiniDraw</a:t>
            </a:r>
            <a:r>
              <a:rPr lang="en-US" altLang="da-DK" noProof="0" dirty="0"/>
              <a:t> Variability Points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4208403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Variability Points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2500"/>
            <a:ext cx="8229600" cy="4405313"/>
          </a:xfrm>
        </p:spPr>
        <p:txBody>
          <a:bodyPr/>
          <a:lstStyle/>
          <a:p>
            <a:r>
              <a:rPr lang="en-US" altLang="da-DK" sz="2000" noProof="0" dirty="0"/>
              <a:t>Images</a:t>
            </a:r>
          </a:p>
          <a:p>
            <a:pPr lvl="1"/>
            <a:r>
              <a:rPr lang="en-US" altLang="da-DK" sz="1800" noProof="0" dirty="0"/>
              <a:t>By putting GIF images in the right folder and use them through </a:t>
            </a:r>
            <a:r>
              <a:rPr lang="en-US" altLang="da-DK" sz="1800" noProof="0" dirty="0" err="1"/>
              <a:t>ImageFigures</a:t>
            </a:r>
            <a:endParaRPr lang="en-US" altLang="da-DK" sz="1800" noProof="0" dirty="0"/>
          </a:p>
          <a:p>
            <a:r>
              <a:rPr lang="en-US" altLang="da-DK" sz="2000" noProof="0" dirty="0"/>
              <a:t>Tools</a:t>
            </a:r>
          </a:p>
          <a:p>
            <a:pPr lvl="1"/>
            <a:r>
              <a:rPr lang="en-US" altLang="da-DK" sz="1800" noProof="0" dirty="0"/>
              <a:t>Implement Tool and invoke </a:t>
            </a:r>
            <a:r>
              <a:rPr lang="en-US" altLang="da-DK" sz="1800" noProof="0" dirty="0" err="1"/>
              <a:t>editor.setTool</a:t>
            </a:r>
            <a:r>
              <a:rPr lang="en-US" altLang="da-DK" sz="1800" noProof="0" dirty="0"/>
              <a:t>(t)</a:t>
            </a:r>
          </a:p>
          <a:p>
            <a:r>
              <a:rPr lang="en-US" altLang="da-DK" sz="2000" noProof="0" dirty="0"/>
              <a:t>Figures</a:t>
            </a:r>
          </a:p>
          <a:p>
            <a:pPr lvl="1"/>
            <a:r>
              <a:rPr lang="en-US" altLang="da-DK" sz="1800" noProof="0" dirty="0"/>
              <a:t>You may make any new type you wish</a:t>
            </a:r>
          </a:p>
          <a:p>
            <a:r>
              <a:rPr lang="en-US" altLang="da-DK" sz="2000" noProof="0" dirty="0"/>
              <a:t>Drawing</a:t>
            </a:r>
          </a:p>
          <a:p>
            <a:pPr lvl="1"/>
            <a:r>
              <a:rPr lang="en-US" altLang="da-DK" sz="1800" noProof="0" dirty="0"/>
              <a:t>Own collection of figures (e.g. observe a game instance)</a:t>
            </a:r>
          </a:p>
          <a:p>
            <a:r>
              <a:rPr lang="en-US" altLang="da-DK" sz="2000" noProof="0" dirty="0"/>
              <a:t>Observer Figure changes</a:t>
            </a:r>
          </a:p>
          <a:p>
            <a:pPr lvl="1"/>
            <a:r>
              <a:rPr lang="en-US" altLang="da-DK" sz="1800" noProof="0" dirty="0"/>
              <a:t>Make semantic constraints</a:t>
            </a:r>
          </a:p>
          <a:p>
            <a:r>
              <a:rPr lang="en-US" altLang="da-DK" sz="2000" noProof="0" dirty="0"/>
              <a:t>Views</a:t>
            </a:r>
          </a:p>
          <a:p>
            <a:pPr lvl="1"/>
            <a:r>
              <a:rPr lang="en-US" altLang="da-DK" sz="1800" noProof="0" dirty="0"/>
              <a:t>Special purpose rendering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8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MiniDraw</a:t>
            </a:r>
            <a:r>
              <a:rPr lang="en-US" altLang="da-DK" noProof="0" dirty="0"/>
              <a:t> is</a:t>
            </a:r>
          </a:p>
          <a:p>
            <a:pPr lvl="1" eaLnBrk="1" hangingPunct="1"/>
            <a:r>
              <a:rPr lang="en-US" altLang="da-DK" noProof="0" dirty="0"/>
              <a:t>A </a:t>
            </a:r>
            <a:r>
              <a:rPr lang="en-US" altLang="da-DK" i="1" noProof="0" dirty="0"/>
              <a:t>framework</a:t>
            </a:r>
            <a:r>
              <a:rPr lang="en-US" altLang="da-DK" noProof="0" dirty="0"/>
              <a:t>: A skeleton application that can be tailored for a specific purpose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A </a:t>
            </a:r>
            <a:r>
              <a:rPr lang="en-US" altLang="da-DK" i="1" noProof="0" dirty="0"/>
              <a:t>demonstration:</a:t>
            </a:r>
            <a:r>
              <a:rPr lang="en-US" altLang="da-DK" noProof="0" dirty="0"/>
              <a:t> </a:t>
            </a:r>
          </a:p>
          <a:p>
            <a:pPr lvl="2" eaLnBrk="1" hangingPunct="1"/>
            <a:r>
              <a:rPr lang="en-US" altLang="da-DK" noProof="0" dirty="0"/>
              <a:t>of MVC, Observer, State, Abstract Factory, Null Object, Strategy, ...</a:t>
            </a:r>
          </a:p>
          <a:p>
            <a:pPr lvl="2" eaLnBrk="1" hangingPunct="1"/>
            <a:r>
              <a:rPr lang="en-US" altLang="da-DK" noProof="0" dirty="0"/>
              <a:t>of compositional design: </a:t>
            </a:r>
            <a:r>
              <a:rPr lang="en-US" altLang="da-DK" i="1" noProof="0" dirty="0"/>
              <a:t>Make complex </a:t>
            </a:r>
            <a:r>
              <a:rPr lang="en-US" altLang="da-DK" i="1" noProof="0" dirty="0" err="1"/>
              <a:t>behaviour</a:t>
            </a:r>
            <a:r>
              <a:rPr lang="en-US" altLang="da-DK" i="1" noProof="0" dirty="0"/>
              <a:t> by combining simpler </a:t>
            </a:r>
            <a:r>
              <a:rPr lang="en-US" altLang="da-DK" i="1" noProof="0" dirty="0" err="1"/>
              <a:t>behaviours</a:t>
            </a:r>
            <a:endParaRPr lang="en-US" altLang="da-DK" i="1" noProof="0" dirty="0"/>
          </a:p>
          <a:p>
            <a:pPr lvl="2" eaLnBrk="1" hangingPunct="1"/>
            <a:endParaRPr lang="en-US" altLang="da-DK" i="1" noProof="0" dirty="0"/>
          </a:p>
          <a:p>
            <a:pPr lvl="1" eaLnBrk="1" hangingPunct="1"/>
            <a:r>
              <a:rPr lang="en-US" altLang="da-DK" noProof="0" dirty="0"/>
              <a:t>A </a:t>
            </a:r>
            <a:r>
              <a:rPr lang="en-US" altLang="da-DK" i="1" noProof="0" dirty="0"/>
              <a:t>basis: </a:t>
            </a:r>
            <a:r>
              <a:rPr lang="en-US" altLang="da-DK" noProof="0" dirty="0"/>
              <a:t>for the mandatory project GUI.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6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/>
              <a:t>Our first </a:t>
            </a:r>
            <a:r>
              <a:rPr lang="en-US" altLang="da-DK" noProof="0" dirty="0" err="1"/>
              <a:t>MiniDraw</a:t>
            </a:r>
            <a:r>
              <a:rPr lang="en-US" altLang="da-DK" noProof="0" dirty="0"/>
              <a:t> application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  <p:graphicFrame>
        <p:nvGraphicFramePr>
          <p:cNvPr id="194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79355"/>
              </p:ext>
            </p:extLst>
          </p:nvPr>
        </p:nvGraphicFramePr>
        <p:xfrm>
          <a:off x="3182522" y="2738158"/>
          <a:ext cx="2684878" cy="2786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2" imgW="6712195" imgH="6965854" progId="PaintShopPro">
                  <p:embed/>
                </p:oleObj>
              </mc:Choice>
              <mc:Fallback>
                <p:oleObj name="Paint Shop Pro Image" r:id="rId2" imgW="6712195" imgH="696585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522" y="2738158"/>
                        <a:ext cx="2684878" cy="27863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rgbClr val="CC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25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DAFFBE-95F2-44FB-8579-9266B273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56" y="266700"/>
            <a:ext cx="4435745" cy="5067300"/>
          </a:xfrm>
          <a:prstGeom prst="rect">
            <a:avLst/>
          </a:prstGeom>
        </p:spPr>
      </p:pic>
      <p:sp>
        <p:nvSpPr>
          <p:cNvPr id="2048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da-DK" sz="1800" noProof="0" dirty="0" err="1"/>
              <a:t>DrawingEditor</a:t>
            </a:r>
            <a:endParaRPr lang="en-US" altLang="da-DK" sz="1800" noProof="0" dirty="0"/>
          </a:p>
          <a:p>
            <a:pPr lvl="1" eaLnBrk="1" hangingPunct="1"/>
            <a:r>
              <a:rPr lang="en-US" altLang="da-DK" sz="1600" noProof="0" dirty="0"/>
              <a:t>“Project manager”/</a:t>
            </a:r>
            <a:r>
              <a:rPr lang="en-US" altLang="da-DK" sz="1600" noProof="0" dirty="0" err="1"/>
              <a:t>Redaktør</a:t>
            </a:r>
            <a:endParaRPr lang="en-US" altLang="da-DK" sz="1600" noProof="0" dirty="0"/>
          </a:p>
          <a:p>
            <a:pPr lvl="1" eaLnBrk="1" hangingPunct="1"/>
            <a:r>
              <a:rPr lang="en-US" altLang="da-DK" sz="1600" noProof="0" dirty="0"/>
              <a:t>Default implementation</a:t>
            </a:r>
          </a:p>
          <a:p>
            <a:pPr eaLnBrk="1" hangingPunct="1"/>
            <a:r>
              <a:rPr lang="en-US" altLang="da-DK" sz="1800" noProof="0" dirty="0"/>
              <a:t>Figure</a:t>
            </a:r>
          </a:p>
          <a:p>
            <a:pPr lvl="1" eaLnBrk="1" hangingPunct="1"/>
            <a:r>
              <a:rPr lang="en-US" altLang="da-DK" sz="1600" noProof="0" dirty="0"/>
              <a:t>Visible element</a:t>
            </a:r>
          </a:p>
          <a:p>
            <a:pPr lvl="1" eaLnBrk="1" hangingPunct="1"/>
            <a:r>
              <a:rPr lang="en-US" altLang="da-DK" sz="1600" noProof="0" dirty="0" err="1"/>
              <a:t>ImageFigure</a:t>
            </a:r>
            <a:endParaRPr lang="en-US" altLang="da-DK" sz="1600" noProof="0" dirty="0"/>
          </a:p>
          <a:p>
            <a:pPr eaLnBrk="1" hangingPunct="1"/>
            <a:r>
              <a:rPr lang="en-US" altLang="da-DK" sz="1800" noProof="0" dirty="0"/>
              <a:t>Drawing</a:t>
            </a:r>
          </a:p>
          <a:p>
            <a:pPr lvl="1" eaLnBrk="1" hangingPunct="1"/>
            <a:r>
              <a:rPr lang="en-US" altLang="da-DK" sz="1600" noProof="0" dirty="0"/>
              <a:t>container of figures</a:t>
            </a:r>
          </a:p>
          <a:p>
            <a:pPr eaLnBrk="1" hangingPunct="1"/>
            <a:r>
              <a:rPr lang="en-US" altLang="da-DK" sz="1800" noProof="0" dirty="0"/>
              <a:t>Tool</a:t>
            </a:r>
          </a:p>
          <a:p>
            <a:pPr lvl="1" eaLnBrk="1" hangingPunct="1"/>
            <a:r>
              <a:rPr lang="en-US" altLang="da-DK" sz="1600" noProof="0" dirty="0"/>
              <a:t>= controller</a:t>
            </a:r>
          </a:p>
          <a:p>
            <a:pPr eaLnBrk="1" hangingPunct="1"/>
            <a:r>
              <a:rPr lang="en-US" altLang="da-DK" sz="1800" noProof="0" dirty="0"/>
              <a:t>Factory</a:t>
            </a:r>
          </a:p>
          <a:p>
            <a:pPr lvl="1" eaLnBrk="1" hangingPunct="1"/>
            <a:r>
              <a:rPr lang="en-US" altLang="da-DK" sz="1600" noProof="0" dirty="0"/>
              <a:t>create </a:t>
            </a:r>
            <a:r>
              <a:rPr lang="en-US" altLang="da-DK" sz="1600" noProof="0" dirty="0" err="1"/>
              <a:t>impl</a:t>
            </a:r>
            <a:r>
              <a:rPr lang="en-US" altLang="da-DK" sz="1600" noProof="0" dirty="0"/>
              <a:t>. of </a:t>
            </a:r>
            <a:r>
              <a:rPr lang="en-US" altLang="da-DK" sz="1600" noProof="0" dirty="0" err="1"/>
              <a:t>MiniDraw</a:t>
            </a:r>
            <a:r>
              <a:rPr lang="en-US" altLang="da-DK" sz="1600" noProof="0" dirty="0"/>
              <a:t> roles</a:t>
            </a:r>
          </a:p>
          <a:p>
            <a:pPr eaLnBrk="1" hangingPunct="1"/>
            <a:r>
              <a:rPr lang="en-US" altLang="da-DK" sz="1800" noProof="0" dirty="0" err="1"/>
              <a:t>DrawingView</a:t>
            </a:r>
            <a:endParaRPr lang="en-US" altLang="da-DK" sz="1800" noProof="0" dirty="0"/>
          </a:p>
          <a:p>
            <a:pPr lvl="1" eaLnBrk="1" hangingPunct="1"/>
            <a:r>
              <a:rPr lang="en-US" altLang="da-DK" sz="1600" noProof="0" dirty="0"/>
              <a:t>view type to use...</a:t>
            </a:r>
          </a:p>
        </p:txBody>
      </p:sp>
      <p:pic>
        <p:nvPicPr>
          <p:cNvPr id="20487" name="Picture 13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23558"/>
            <a:ext cx="1035050" cy="86254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4" descr="au-seal-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51" y="46863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C32A8-5589-4383-91A8-E7F268E7B2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93" y="4229100"/>
            <a:ext cx="3881907" cy="50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55723"/>
            <a:ext cx="6469487" cy="3477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D9BA3-86AD-4FC2-A90D-7C39A57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Convention Over Configuration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27EF-AAF9-411A-ACCC-81C011485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How does MiniDraw know about images?</a:t>
            </a:r>
          </a:p>
          <a:p>
            <a:pPr lvl="1"/>
            <a:r>
              <a:rPr lang="da-DK" dirty="0"/>
              <a:t>Gradle ‘</a:t>
            </a:r>
            <a:r>
              <a:rPr lang="da-DK" dirty="0" err="1"/>
              <a:t>resources</a:t>
            </a:r>
            <a:r>
              <a:rPr lang="da-DK" dirty="0"/>
              <a:t>’ folder must have ‘</a:t>
            </a:r>
            <a:r>
              <a:rPr lang="da-DK" dirty="0" err="1"/>
              <a:t>minidraw</a:t>
            </a:r>
            <a:r>
              <a:rPr lang="da-DK" dirty="0"/>
              <a:t>-images’ folder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F42D1-EE1F-4834-B3BD-67D73FAD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1240-2E92-4FF5-B268-735C60EE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5800-9783-4C69-B3FA-A389DED5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D9C7D6-D03D-463E-B379-AA474C72885F}"/>
              </a:ext>
            </a:extLst>
          </p:cNvPr>
          <p:cNvSpPr/>
          <p:nvPr/>
        </p:nvSpPr>
        <p:spPr>
          <a:xfrm>
            <a:off x="1219200" y="3238500"/>
            <a:ext cx="1457459" cy="42088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3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da-DK" noProof="0" dirty="0"/>
              <a:t>The Patterns in </a:t>
            </a:r>
            <a:r>
              <a:rPr lang="en-US" altLang="da-DK" noProof="0" dirty="0" err="1"/>
              <a:t>MiniDraw</a:t>
            </a:r>
            <a:endParaRPr lang="en-US" altLang="da-DK" noProof="0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Not </a:t>
            </a:r>
            <a:r>
              <a:rPr lang="en-US" altLang="da-DK" i="1" noProof="0" dirty="0"/>
              <a:t>what</a:t>
            </a:r>
            <a:r>
              <a:rPr lang="en-US" altLang="da-DK" noProof="0" dirty="0"/>
              <a:t> but </a:t>
            </a:r>
            <a:r>
              <a:rPr lang="en-US" altLang="da-DK" i="1" noProof="0" dirty="0"/>
              <a:t>why</a:t>
            </a:r>
            <a:r>
              <a:rPr lang="en-US" altLang="da-DK" noProof="0" dirty="0"/>
              <a:t>?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The 3-1-2 principles in action again...</a:t>
            </a:r>
          </a:p>
        </p:txBody>
      </p:sp>
    </p:spTree>
    <p:extLst>
      <p:ext uri="{BB962C8B-B14F-4D97-AF65-F5344CB8AC3E}">
        <p14:creationId xmlns:p14="http://schemas.microsoft.com/office/powerpoint/2010/main" val="132671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2054</Words>
  <Application>Microsoft Office PowerPoint</Application>
  <PresentationFormat>On-screen Show (16:10)</PresentationFormat>
  <Paragraphs>474</Paragraphs>
  <Slides>59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Lucida Console</vt:lpstr>
      <vt:lpstr>Wingdings</vt:lpstr>
      <vt:lpstr>Office Theme</vt:lpstr>
      <vt:lpstr>Paint Shop Pro Image</vt:lpstr>
      <vt:lpstr>Software Engineering and Architecture</vt:lpstr>
      <vt:lpstr>What is it?</vt:lpstr>
      <vt:lpstr>What do I get?</vt:lpstr>
      <vt:lpstr>History</vt:lpstr>
      <vt:lpstr>MiniDraw 3.0</vt:lpstr>
      <vt:lpstr>Our first MiniDraw application</vt:lpstr>
      <vt:lpstr>PowerPoint Presentation</vt:lpstr>
      <vt:lpstr>Convention Over Configuration</vt:lpstr>
      <vt:lpstr>The Patterns in MiniDraw</vt:lpstr>
      <vt:lpstr>MiniDraw’s Software Architecture</vt:lpstr>
      <vt:lpstr>MiniDraw software architecture</vt:lpstr>
      <vt:lpstr>MVC’ problem statement</vt:lpstr>
      <vt:lpstr>MVC’ problem statement</vt:lpstr>
      <vt:lpstr>Challenge 1</vt:lpstr>
      <vt:lpstr>Challenge 2</vt:lpstr>
      <vt:lpstr>Observer</vt:lpstr>
      <vt:lpstr>State</vt:lpstr>
      <vt:lpstr>Example: State in Powerpoint</vt:lpstr>
      <vt:lpstr>State</vt:lpstr>
      <vt:lpstr>Architectural Pattern: MVC</vt:lpstr>
      <vt:lpstr>Static view</vt:lpstr>
      <vt:lpstr>Responsibilities</vt:lpstr>
      <vt:lpstr>Dynamics</vt:lpstr>
      <vt:lpstr>Discussion</vt:lpstr>
      <vt:lpstr>Visualizing MVC</vt:lpstr>
      <vt:lpstr>Visualizing MVC</vt:lpstr>
      <vt:lpstr>Visualizing MVC</vt:lpstr>
      <vt:lpstr>(Side note)</vt:lpstr>
      <vt:lpstr>MiniDraw</vt:lpstr>
      <vt:lpstr>MiniDraw: Role Diagram</vt:lpstr>
      <vt:lpstr>Tool: The Controller role</vt:lpstr>
      <vt:lpstr>MiniDraw: Tool Interaction</vt:lpstr>
      <vt:lpstr>View -&gt; Controller interaction</vt:lpstr>
      <vt:lpstr>MiniDraw vrs MVC</vt:lpstr>
      <vt:lpstr>Tools</vt:lpstr>
      <vt:lpstr>Code view</vt:lpstr>
      <vt:lpstr>Drawing: The Model role</vt:lpstr>
      <vt:lpstr>Drawing</vt:lpstr>
      <vt:lpstr>The Interface in MiniDraw</vt:lpstr>
      <vt:lpstr>And the Interface is nearly Empty</vt:lpstr>
      <vt:lpstr>MiniDraw: Drawing</vt:lpstr>
      <vt:lpstr>MiniDraw: Drawing</vt:lpstr>
      <vt:lpstr>Exercise:</vt:lpstr>
      <vt:lpstr>So the last role</vt:lpstr>
      <vt:lpstr>Flexibility</vt:lpstr>
      <vt:lpstr>DrawingView: The View role</vt:lpstr>
      <vt:lpstr>View</vt:lpstr>
      <vt:lpstr>The Compositional Advantage</vt:lpstr>
      <vt:lpstr>DrawingEditor: The Coordinator</vt:lpstr>
      <vt:lpstr>Static View</vt:lpstr>
      <vt:lpstr>Implementation</vt:lpstr>
      <vt:lpstr>Default Implementations</vt:lpstr>
      <vt:lpstr>Compositional Design</vt:lpstr>
      <vt:lpstr>How do we do that?</vt:lpstr>
      <vt:lpstr>Code view: delegations!</vt:lpstr>
      <vt:lpstr>What do I achieve?</vt:lpstr>
      <vt:lpstr>MiniDraw Variability Points</vt:lpstr>
      <vt:lpstr>Variability Points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128</cp:revision>
  <dcterms:created xsi:type="dcterms:W3CDTF">2006-08-16T00:00:00Z</dcterms:created>
  <dcterms:modified xsi:type="dcterms:W3CDTF">2025-10-27T09:17:46Z</dcterms:modified>
</cp:coreProperties>
</file>